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compatMode="1" strictFirstAndLastChars="0" saveSubsetFonts="1" autoCompressPictures="0">
  <p:sldMasterIdLst>
    <p:sldMasterId id="2147483648" r:id="rId1"/>
  </p:sldMasterIdLst>
  <p:notesMasterIdLst>
    <p:notesMasterId r:id="rId48"/>
  </p:notesMasterIdLst>
  <p:handoutMasterIdLst>
    <p:handoutMasterId r:id="rId49"/>
  </p:handoutMasterIdLst>
  <p:sldIdLst>
    <p:sldId id="256" r:id="rId2"/>
    <p:sldId id="357" r:id="rId3"/>
    <p:sldId id="316" r:id="rId4"/>
    <p:sldId id="317" r:id="rId5"/>
    <p:sldId id="318" r:id="rId6"/>
    <p:sldId id="342" r:id="rId7"/>
    <p:sldId id="320" r:id="rId8"/>
    <p:sldId id="321" r:id="rId9"/>
    <p:sldId id="319" r:id="rId10"/>
    <p:sldId id="322" r:id="rId11"/>
    <p:sldId id="323" r:id="rId12"/>
    <p:sldId id="324" r:id="rId13"/>
    <p:sldId id="308" r:id="rId14"/>
    <p:sldId id="327" r:id="rId15"/>
    <p:sldId id="352" r:id="rId16"/>
    <p:sldId id="325" r:id="rId17"/>
    <p:sldId id="281" r:id="rId18"/>
    <p:sldId id="326" r:id="rId19"/>
    <p:sldId id="333" r:id="rId20"/>
    <p:sldId id="328" r:id="rId21"/>
    <p:sldId id="332" r:id="rId22"/>
    <p:sldId id="329" r:id="rId23"/>
    <p:sldId id="330" r:id="rId24"/>
    <p:sldId id="331" r:id="rId25"/>
    <p:sldId id="359" r:id="rId26"/>
    <p:sldId id="351" r:id="rId27"/>
    <p:sldId id="345" r:id="rId28"/>
    <p:sldId id="350" r:id="rId29"/>
    <p:sldId id="282" r:id="rId30"/>
    <p:sldId id="360" r:id="rId31"/>
    <p:sldId id="286" r:id="rId32"/>
    <p:sldId id="283" r:id="rId33"/>
    <p:sldId id="335" r:id="rId34"/>
    <p:sldId id="346" r:id="rId35"/>
    <p:sldId id="348" r:id="rId36"/>
    <p:sldId id="355" r:id="rId37"/>
    <p:sldId id="356" r:id="rId38"/>
    <p:sldId id="358" r:id="rId39"/>
    <p:sldId id="353" r:id="rId40"/>
    <p:sldId id="361" r:id="rId41"/>
    <p:sldId id="340" r:id="rId42"/>
    <p:sldId id="284" r:id="rId43"/>
    <p:sldId id="311" r:id="rId44"/>
    <p:sldId id="310" r:id="rId45"/>
    <p:sldId id="313" r:id="rId46"/>
    <p:sldId id="341" r:id="rId47"/>
  </p:sldIdLst>
  <p:sldSz cx="9144000" cy="6858000" type="screen4x3"/>
  <p:notesSz cx="6858000" cy="9144000"/>
  <p:defaultTextStyle>
    <a:defPPr>
      <a:defRPr lang="en-GB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F0000"/>
    <a:srgbClr val="FF33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171" autoAdjust="0"/>
    <p:restoredTop sz="90941"/>
  </p:normalViewPr>
  <p:slideViewPr>
    <p:cSldViewPr>
      <p:cViewPr varScale="1">
        <p:scale>
          <a:sx n="84" d="100"/>
          <a:sy n="84" d="100"/>
        </p:scale>
        <p:origin x="1616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07B8E41F-ADD3-E04D-8A28-B1B6ED0F64EF}" type="datetimeFigureOut">
              <a:rPr lang="en-GB"/>
              <a:pPr>
                <a:defRPr/>
              </a:pPr>
              <a:t>01/05/2018</a:t>
            </a:fld>
            <a:endParaRPr lang="en-GB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D5801DB9-16A0-EE46-8BF5-044C19D8197B}" type="slidenum">
              <a:rPr lang="en-GB"/>
              <a:pPr>
                <a:defRPr/>
              </a:pPr>
              <a:t>‹N°›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/>
            <a:ext uri="{91240B29-F687-4f45-9708-019B960494DF}"/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/>
            <a:ext uri="{91240B29-F687-4f45-9708-019B960494DF}"/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331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741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/>
            <a:ext uri="{91240B29-F687-4f45-9708-019B960494DF}"/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x-none" noProof="0"/>
              <a:t>Cliquez pour modifier les styles du texte du masque</a:t>
            </a:r>
          </a:p>
          <a:p>
            <a:pPr lvl="1"/>
            <a:r>
              <a:rPr lang="en-GB" altLang="x-none" noProof="0"/>
              <a:t>Deuxième niveau</a:t>
            </a:r>
          </a:p>
          <a:p>
            <a:pPr lvl="2"/>
            <a:r>
              <a:rPr lang="en-GB" altLang="x-none" noProof="0"/>
              <a:t>Troisième niveau</a:t>
            </a:r>
          </a:p>
          <a:p>
            <a:pPr lvl="3"/>
            <a:r>
              <a:rPr lang="en-GB" altLang="x-none" noProof="0"/>
              <a:t>Quatrième niveau</a:t>
            </a:r>
          </a:p>
          <a:p>
            <a:pPr lvl="4"/>
            <a:r>
              <a:rPr lang="en-GB" altLang="x-none" noProof="0"/>
              <a:t>Cinquième niveau</a:t>
            </a:r>
          </a:p>
        </p:txBody>
      </p:sp>
      <p:sp>
        <p:nvSpPr>
          <p:cNvPr id="1741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/>
            <a:ext uri="{91240B29-F687-4f45-9708-019B960494DF}"/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741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/>
            <a:ext uri="{91240B29-F687-4f45-9708-019B960494DF}"/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2A7A67D3-C1F2-B241-9243-EF3B6D394120}" type="slidenum">
              <a:rPr lang="en-GB" altLang="x-none"/>
              <a:pPr>
                <a:defRPr/>
              </a:pPr>
              <a:t>‹N°›</a:t>
            </a:fld>
            <a:endParaRPr lang="en-GB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B2D95766-3801-644E-8864-2012C79676D8}" type="slidenum">
              <a:rPr lang="en-GB" altLang="x-none" sz="1200"/>
              <a:pPr/>
              <a:t>1</a:t>
            </a:fld>
            <a:endParaRPr lang="en-GB" altLang="x-none" sz="1200"/>
          </a:p>
        </p:txBody>
      </p:sp>
      <p:sp>
        <p:nvSpPr>
          <p:cNvPr id="16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fr-FR" altLang="x-none">
              <a:ea typeface="ＭＳ Ｐゴシック" charset="-128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F7E4505F-A51E-0846-A46F-55F672845FD2}" type="slidenum">
              <a:rPr lang="en-GB" altLang="x-none" sz="1200"/>
              <a:pPr/>
              <a:t>10</a:t>
            </a:fld>
            <a:endParaRPr lang="en-GB" altLang="x-none" sz="1200"/>
          </a:p>
        </p:txBody>
      </p:sp>
      <p:sp>
        <p:nvSpPr>
          <p:cNvPr id="34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fr-FR" altLang="x-none">
              <a:ea typeface="ＭＳ Ｐゴシック" charset="-128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5FC40CA2-0666-EC46-B0B1-211EA8F3CBF6}" type="slidenum">
              <a:rPr lang="en-GB" altLang="x-none" sz="1200"/>
              <a:pPr/>
              <a:t>11</a:t>
            </a:fld>
            <a:endParaRPr lang="en-GB" altLang="x-none" sz="1200"/>
          </a:p>
        </p:txBody>
      </p:sp>
      <p:sp>
        <p:nvSpPr>
          <p:cNvPr id="368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fr-FR" altLang="x-none">
              <a:ea typeface="ＭＳ Ｐゴシック" charset="-128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9BD363BF-5CBC-3446-9D43-2EE8C7FD8C1B}" type="slidenum">
              <a:rPr lang="en-GB" altLang="x-none" sz="1200"/>
              <a:pPr/>
              <a:t>12</a:t>
            </a:fld>
            <a:endParaRPr lang="en-GB" altLang="x-none" sz="1200"/>
          </a:p>
        </p:txBody>
      </p:sp>
      <p:sp>
        <p:nvSpPr>
          <p:cNvPr id="38914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5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fr-FR" altLang="x-none">
              <a:ea typeface="ＭＳ Ｐゴシック" charset="-128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F161CF20-25AC-D644-A75F-00B1E6E59A8E}" type="slidenum">
              <a:rPr lang="en-GB" altLang="x-none" sz="1200"/>
              <a:pPr/>
              <a:t>13</a:t>
            </a:fld>
            <a:endParaRPr lang="en-GB" altLang="x-none" sz="1200"/>
          </a:p>
        </p:txBody>
      </p:sp>
      <p:sp>
        <p:nvSpPr>
          <p:cNvPr id="40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3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fr-FR" altLang="x-none">
              <a:ea typeface="ＭＳ Ｐゴシック" charset="-128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C19BF0C4-7A1C-6E42-8036-802340A44C6C}" type="slidenum">
              <a:rPr lang="en-GB" altLang="x-none" sz="1200"/>
              <a:pPr/>
              <a:t>14</a:t>
            </a:fld>
            <a:endParaRPr lang="en-GB" altLang="x-none" sz="1200"/>
          </a:p>
        </p:txBody>
      </p:sp>
      <p:sp>
        <p:nvSpPr>
          <p:cNvPr id="430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1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fr-FR" altLang="x-none">
              <a:ea typeface="ＭＳ Ｐゴシック" charset="-128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58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fr-FR" altLang="x-none">
              <a:ea typeface="ＭＳ Ｐゴシック" charset="-128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80917F83-36BC-8345-9E2C-427A519DFC63}" type="slidenum">
              <a:rPr lang="en-GB" altLang="x-none" sz="1200"/>
              <a:pPr/>
              <a:t>16</a:t>
            </a:fld>
            <a:endParaRPr lang="en-GB" altLang="x-none" sz="1200"/>
          </a:p>
        </p:txBody>
      </p:sp>
      <p:sp>
        <p:nvSpPr>
          <p:cNvPr id="47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7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fr-FR" altLang="x-none">
              <a:ea typeface="ＭＳ Ｐゴシック" charset="-128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5133443E-16E3-564B-A046-308D37E9D8FB}" type="slidenum">
              <a:rPr lang="en-GB" altLang="x-none" sz="1200"/>
              <a:pPr/>
              <a:t>17</a:t>
            </a:fld>
            <a:endParaRPr lang="en-GB" altLang="x-none" sz="1200"/>
          </a:p>
        </p:txBody>
      </p:sp>
      <p:sp>
        <p:nvSpPr>
          <p:cNvPr id="491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fr-FR" altLang="x-none">
              <a:ea typeface="ＭＳ Ｐゴシック" charset="-128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B1DA01E2-5D65-C44E-86E5-C318C721E603}" type="slidenum">
              <a:rPr lang="en-GB" altLang="x-none" sz="1200"/>
              <a:pPr/>
              <a:t>18</a:t>
            </a:fld>
            <a:endParaRPr lang="en-GB" altLang="x-none" sz="1200"/>
          </a:p>
        </p:txBody>
      </p:sp>
      <p:sp>
        <p:nvSpPr>
          <p:cNvPr id="51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fr-FR" altLang="x-none">
              <a:ea typeface="ＭＳ Ｐゴシック" charset="-128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5AD5B2E2-2E35-5F4F-A859-30A6841B077B}" type="slidenum">
              <a:rPr lang="en-GB" altLang="x-none" sz="1200"/>
              <a:pPr/>
              <a:t>19</a:t>
            </a:fld>
            <a:endParaRPr lang="en-GB" altLang="x-none" sz="1200"/>
          </a:p>
        </p:txBody>
      </p:sp>
      <p:sp>
        <p:nvSpPr>
          <p:cNvPr id="53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1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fr-FR" altLang="x-none">
              <a:ea typeface="ＭＳ Ｐゴシック" charset="-128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2"/>
          <p:cNvSpPr>
            <a:spLocks noGrp="1" noRot="1" noChangeAspect="1" noChangeArrowheads="1"/>
          </p:cNvSpPr>
          <p:nvPr>
            <p:ph type="sldImg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18434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x-none" altLang="x-none">
              <a:ea typeface="ＭＳ Ｐゴシック" charset="-128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6C8E1E1C-2C85-874C-A7FA-851C2AEA318A}" type="slidenum">
              <a:rPr lang="en-GB" altLang="x-none" sz="1200"/>
              <a:pPr/>
              <a:t>20</a:t>
            </a:fld>
            <a:endParaRPr lang="en-GB" altLang="x-none" sz="1200"/>
          </a:p>
        </p:txBody>
      </p:sp>
      <p:sp>
        <p:nvSpPr>
          <p:cNvPr id="552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fr-FR" altLang="x-none">
              <a:ea typeface="ＭＳ Ｐゴシック" charset="-128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7D2DEF78-2BD5-E644-9679-0CF1E7BD90B3}" type="slidenum">
              <a:rPr lang="en-GB" altLang="x-none" sz="1200"/>
              <a:pPr/>
              <a:t>21</a:t>
            </a:fld>
            <a:endParaRPr lang="en-GB" altLang="x-none" sz="1200"/>
          </a:p>
        </p:txBody>
      </p:sp>
      <p:sp>
        <p:nvSpPr>
          <p:cNvPr id="57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7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fr-FR" altLang="x-none">
              <a:ea typeface="ＭＳ Ｐゴシック" charset="-128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C4AA2391-F18A-F14F-BF77-591818478603}" type="slidenum">
              <a:rPr lang="en-GB" altLang="x-none" sz="1200"/>
              <a:pPr/>
              <a:t>22</a:t>
            </a:fld>
            <a:endParaRPr lang="en-GB" altLang="x-none" sz="1200"/>
          </a:p>
        </p:txBody>
      </p:sp>
      <p:sp>
        <p:nvSpPr>
          <p:cNvPr id="593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5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fr-FR" altLang="x-none">
              <a:ea typeface="ＭＳ Ｐゴシック" charset="-128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64F3E9D8-91D1-2745-921D-04C1EDAAAB62}" type="slidenum">
              <a:rPr lang="en-GB" altLang="x-none" sz="1200"/>
              <a:pPr/>
              <a:t>23</a:t>
            </a:fld>
            <a:endParaRPr lang="en-GB" altLang="x-none" sz="1200"/>
          </a:p>
        </p:txBody>
      </p:sp>
      <p:sp>
        <p:nvSpPr>
          <p:cNvPr id="61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3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fr-FR" altLang="x-none">
              <a:ea typeface="ＭＳ Ｐゴシック" charset="-128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66D4D36C-310E-4A4A-8717-CB34209389E7}" type="slidenum">
              <a:rPr lang="en-GB" altLang="x-none" sz="1200"/>
              <a:pPr/>
              <a:t>24</a:t>
            </a:fld>
            <a:endParaRPr lang="en-GB" altLang="x-none" sz="1200"/>
          </a:p>
        </p:txBody>
      </p:sp>
      <p:sp>
        <p:nvSpPr>
          <p:cNvPr id="63490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1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fr-FR" altLang="x-none">
              <a:ea typeface="ＭＳ Ｐゴシック" charset="-128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2"/>
          <p:cNvSpPr>
            <a:spLocks noGrp="1" noRot="1" noChangeAspect="1" noChangeArrowheads="1"/>
          </p:cNvSpPr>
          <p:nvPr>
            <p:ph type="sldImg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65538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x-none" altLang="x-none">
              <a:ea typeface="ＭＳ Ｐゴシック" charset="-128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6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fr-FR" altLang="x-none">
              <a:ea typeface="ＭＳ Ｐゴシック" charset="-128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4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fr-FR" altLang="x-none">
              <a:ea typeface="ＭＳ Ｐゴシック" charset="-128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2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fr-FR" altLang="x-none">
              <a:ea typeface="ＭＳ Ｐゴシック" charset="-128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D46D3DF5-2022-FE4E-927C-97356CB6CE2B}" type="slidenum">
              <a:rPr lang="en-GB" altLang="x-none" sz="1200"/>
              <a:pPr/>
              <a:t>29</a:t>
            </a:fld>
            <a:endParaRPr lang="en-GB" altLang="x-none" sz="1200"/>
          </a:p>
        </p:txBody>
      </p:sp>
      <p:sp>
        <p:nvSpPr>
          <p:cNvPr id="737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1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fr-FR" altLang="x-none">
              <a:ea typeface="ＭＳ Ｐゴシック" charset="-128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24BB6C46-041D-9F47-98B3-1227934F6C67}" type="slidenum">
              <a:rPr lang="en-GB" altLang="x-none" sz="1200"/>
              <a:pPr/>
              <a:t>3</a:t>
            </a:fld>
            <a:endParaRPr lang="en-GB" altLang="x-none" sz="1200"/>
          </a:p>
        </p:txBody>
      </p:sp>
      <p:sp>
        <p:nvSpPr>
          <p:cNvPr id="20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fr-FR" altLang="x-none">
              <a:ea typeface="ＭＳ Ｐゴシック" charset="-128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FBC04342-83A1-3843-B8BB-8E491511058C}" type="slidenum">
              <a:rPr lang="en-GB" altLang="x-none" sz="1200"/>
              <a:pPr/>
              <a:t>31</a:t>
            </a:fld>
            <a:endParaRPr lang="en-GB" altLang="x-none" sz="1200"/>
          </a:p>
        </p:txBody>
      </p:sp>
      <p:sp>
        <p:nvSpPr>
          <p:cNvPr id="768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3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fr-FR" altLang="x-none">
              <a:ea typeface="ＭＳ Ｐゴシック" charset="-128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64C9D877-58F1-2747-9D75-1E69F905294D}" type="slidenum">
              <a:rPr lang="en-GB" altLang="x-none" sz="1200"/>
              <a:pPr/>
              <a:t>32</a:t>
            </a:fld>
            <a:endParaRPr lang="en-GB" altLang="x-none" sz="1200"/>
          </a:p>
        </p:txBody>
      </p:sp>
      <p:sp>
        <p:nvSpPr>
          <p:cNvPr id="788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1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fr-FR" altLang="x-none">
              <a:ea typeface="ＭＳ Ｐゴシック" charset="-128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C5D5A2A7-8EAE-E648-8AEC-25399D49CE5D}" type="slidenum">
              <a:rPr lang="en-GB" altLang="x-none" sz="1200"/>
              <a:pPr/>
              <a:t>33</a:t>
            </a:fld>
            <a:endParaRPr lang="en-GB" altLang="x-none" sz="1200"/>
          </a:p>
        </p:txBody>
      </p:sp>
      <p:sp>
        <p:nvSpPr>
          <p:cNvPr id="808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899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fr-FR" altLang="x-none">
              <a:ea typeface="ＭＳ Ｐゴシック" charset="-128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6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fr-FR" altLang="x-none">
              <a:ea typeface="ＭＳ Ｐゴシック" charset="-128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4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fr-FR" altLang="x-none">
              <a:ea typeface="ＭＳ Ｐゴシック" charset="-128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1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2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fr-FR" altLang="x-none">
              <a:ea typeface="ＭＳ Ｐゴシック" charset="-128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89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0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fr-FR" altLang="x-none">
              <a:ea typeface="ＭＳ Ｐゴシック" charset="-128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/>
          <p:cNvSpPr>
            <a:spLocks noGrp="1" noRot="1" noChangeAspect="1" noChangeArrowheads="1"/>
          </p:cNvSpPr>
          <p:nvPr>
            <p:ph type="sldImg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91138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x-none" altLang="x-none">
              <a:ea typeface="ＭＳ Ｐゴシック" charset="-128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6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fr-FR" altLang="x-none">
              <a:ea typeface="ＭＳ Ｐゴシック" charset="-128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F534A6CB-9A18-2A48-B5A7-5E0462F3BC85}" type="slidenum">
              <a:rPr lang="en-GB" altLang="x-none" sz="1200"/>
              <a:pPr/>
              <a:t>41</a:t>
            </a:fld>
            <a:endParaRPr lang="en-GB" altLang="x-none" sz="1200"/>
          </a:p>
        </p:txBody>
      </p:sp>
      <p:sp>
        <p:nvSpPr>
          <p:cNvPr id="962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9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fr-FR" altLang="x-none">
              <a:ea typeface="ＭＳ Ｐゴシック" charset="-128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17BDCC10-24A4-6A48-80D3-9F41280AFE78}" type="slidenum">
              <a:rPr lang="en-GB" altLang="x-none" sz="1200"/>
              <a:pPr/>
              <a:t>4</a:t>
            </a:fld>
            <a:endParaRPr lang="en-GB" altLang="x-none" sz="12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fr-FR" altLang="x-none">
              <a:ea typeface="ＭＳ Ｐゴシック" charset="-128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B9B59654-F7A5-8F44-B45A-389AA744059E}" type="slidenum">
              <a:rPr lang="en-GB" altLang="x-none" sz="1200"/>
              <a:pPr/>
              <a:t>42</a:t>
            </a:fld>
            <a:endParaRPr lang="en-GB" altLang="x-none" sz="1200"/>
          </a:p>
        </p:txBody>
      </p:sp>
      <p:sp>
        <p:nvSpPr>
          <p:cNvPr id="983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8307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fr-FR" altLang="x-none">
              <a:ea typeface="ＭＳ Ｐゴシック" charset="-128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D4724455-889B-C64B-9840-6B4DF9C39255}" type="slidenum">
              <a:rPr lang="en-GB" altLang="x-none" sz="1200"/>
              <a:pPr/>
              <a:t>43</a:t>
            </a:fld>
            <a:endParaRPr lang="en-GB" altLang="x-none" sz="1200"/>
          </a:p>
        </p:txBody>
      </p:sp>
      <p:sp>
        <p:nvSpPr>
          <p:cNvPr id="100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5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fr-FR" altLang="x-none">
              <a:ea typeface="ＭＳ Ｐゴシック" charset="-128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EF3AE204-9A16-4E4C-B0EE-48ACB1B07CFB}" type="slidenum">
              <a:rPr lang="en-GB" altLang="x-none" sz="1200"/>
              <a:pPr/>
              <a:t>44</a:t>
            </a:fld>
            <a:endParaRPr lang="en-GB" altLang="x-none" sz="1200"/>
          </a:p>
        </p:txBody>
      </p:sp>
      <p:sp>
        <p:nvSpPr>
          <p:cNvPr id="1024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3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fr-FR" altLang="x-none">
              <a:ea typeface="ＭＳ Ｐゴシック" charset="-128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4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80AECFAE-4EC1-F043-ABAF-50E97666DC9C}" type="slidenum">
              <a:rPr lang="en-GB" altLang="x-none" sz="1200"/>
              <a:pPr/>
              <a:t>45</a:t>
            </a:fld>
            <a:endParaRPr lang="en-GB" altLang="x-none" sz="1200"/>
          </a:p>
        </p:txBody>
      </p:sp>
      <p:sp>
        <p:nvSpPr>
          <p:cNvPr id="1044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451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fr-FR" altLang="x-none">
              <a:ea typeface="ＭＳ Ｐゴシック" charset="-128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E4EEA709-3864-E14C-B909-AC083D181709}" type="slidenum">
              <a:rPr lang="en-GB" altLang="x-none" sz="1200"/>
              <a:pPr/>
              <a:t>46</a:t>
            </a:fld>
            <a:endParaRPr lang="en-GB" altLang="x-none" sz="1200"/>
          </a:p>
        </p:txBody>
      </p:sp>
      <p:sp>
        <p:nvSpPr>
          <p:cNvPr id="1064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6499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fr-FR" altLang="x-none">
              <a:ea typeface="ＭＳ Ｐゴシック" charset="-128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250FE53B-3E83-524F-81EB-9C77DFBF7BBD}" type="slidenum">
              <a:rPr lang="en-GB" altLang="x-none" sz="1200"/>
              <a:pPr/>
              <a:t>5</a:t>
            </a:fld>
            <a:endParaRPr lang="en-GB" altLang="x-none" sz="1200"/>
          </a:p>
        </p:txBody>
      </p:sp>
      <p:sp>
        <p:nvSpPr>
          <p:cNvPr id="24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fr-FR" altLang="x-none">
              <a:ea typeface="ＭＳ Ｐゴシック" charset="-128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6E5BF1E6-ABF5-3A46-9696-E3989A32CF8D}" type="slidenum">
              <a:rPr lang="en-GB" altLang="x-none" sz="1200"/>
              <a:pPr/>
              <a:t>6</a:t>
            </a:fld>
            <a:endParaRPr lang="en-GB" altLang="x-none" sz="1200"/>
          </a:p>
        </p:txBody>
      </p:sp>
      <p:sp>
        <p:nvSpPr>
          <p:cNvPr id="26626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7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fr-FR" altLang="x-none">
              <a:ea typeface="ＭＳ Ｐゴシック" charset="-128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FFA221DE-8C51-9D42-AE09-4F5E59C59E00}" type="slidenum">
              <a:rPr lang="en-GB" altLang="x-none" sz="1200"/>
              <a:pPr/>
              <a:t>7</a:t>
            </a:fld>
            <a:endParaRPr lang="en-GB" altLang="x-none" sz="1200"/>
          </a:p>
        </p:txBody>
      </p:sp>
      <p:sp>
        <p:nvSpPr>
          <p:cNvPr id="28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fr-FR" altLang="x-none">
              <a:ea typeface="ＭＳ Ｐゴシック" charset="-128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89F1FA83-ABB7-1A49-95BF-C83C999F4EBE}" type="slidenum">
              <a:rPr lang="en-GB" altLang="x-none" sz="1200"/>
              <a:pPr/>
              <a:t>8</a:t>
            </a:fld>
            <a:endParaRPr lang="en-GB" altLang="x-none" sz="1200"/>
          </a:p>
        </p:txBody>
      </p:sp>
      <p:sp>
        <p:nvSpPr>
          <p:cNvPr id="30722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3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fr-FR" altLang="x-none">
              <a:ea typeface="ＭＳ Ｐゴシック" charset="-128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29A9A330-7B3A-AB44-9ABB-C4B2B008C00D}" type="slidenum">
              <a:rPr lang="en-GB" altLang="x-none" sz="1200"/>
              <a:pPr/>
              <a:t>9</a:t>
            </a:fld>
            <a:endParaRPr lang="en-GB" altLang="x-none" sz="1200"/>
          </a:p>
        </p:txBody>
      </p:sp>
      <p:sp>
        <p:nvSpPr>
          <p:cNvPr id="327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fr-FR" altLang="x-none">
              <a:ea typeface="ＭＳ Ｐゴシック" charset="-128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fr-FR"/>
              <a:t>Cliquez pour modifier le style des sous-titres du masque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678EB8E-5826-D745-A5B7-BF61BED71BC4}" type="slidenum">
              <a:rPr lang="en-GB" altLang="x-none"/>
              <a:pPr>
                <a:defRPr/>
              </a:pPr>
              <a:t>‹N°›</a:t>
            </a:fld>
            <a:endParaRPr lang="en-GB" altLang="x-none"/>
          </a:p>
        </p:txBody>
      </p:sp>
    </p:spTree>
    <p:extLst>
      <p:ext uri="{BB962C8B-B14F-4D97-AF65-F5344CB8AC3E}">
        <p14:creationId xmlns:p14="http://schemas.microsoft.com/office/powerpoint/2010/main" val="6147912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5F320A1-369B-3047-A0F6-2E42664FD054}" type="slidenum">
              <a:rPr lang="en-GB" altLang="x-none"/>
              <a:pPr>
                <a:defRPr/>
              </a:pPr>
              <a:t>‹N°›</a:t>
            </a:fld>
            <a:endParaRPr lang="en-GB" altLang="x-none"/>
          </a:p>
        </p:txBody>
      </p:sp>
    </p:spTree>
    <p:extLst>
      <p:ext uri="{BB962C8B-B14F-4D97-AF65-F5344CB8AC3E}">
        <p14:creationId xmlns:p14="http://schemas.microsoft.com/office/powerpoint/2010/main" val="17246259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41AFDB2-57D3-8A43-9182-503CE2DEC022}" type="slidenum">
              <a:rPr lang="en-GB" altLang="x-none"/>
              <a:pPr>
                <a:defRPr/>
              </a:pPr>
              <a:t>‹N°›</a:t>
            </a:fld>
            <a:endParaRPr lang="en-GB" altLang="x-none"/>
          </a:p>
        </p:txBody>
      </p:sp>
    </p:spTree>
    <p:extLst>
      <p:ext uri="{BB962C8B-B14F-4D97-AF65-F5344CB8AC3E}">
        <p14:creationId xmlns:p14="http://schemas.microsoft.com/office/powerpoint/2010/main" val="12016589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1FE7415-B3BD-224D-AF83-ECED454E15C2}" type="slidenum">
              <a:rPr lang="en-GB" altLang="x-none"/>
              <a:pPr>
                <a:defRPr/>
              </a:pPr>
              <a:t>‹N°›</a:t>
            </a:fld>
            <a:endParaRPr lang="en-GB" altLang="x-none"/>
          </a:p>
        </p:txBody>
      </p:sp>
    </p:spTree>
    <p:extLst>
      <p:ext uri="{BB962C8B-B14F-4D97-AF65-F5344CB8AC3E}">
        <p14:creationId xmlns:p14="http://schemas.microsoft.com/office/powerpoint/2010/main" val="12522760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368954C-3E41-3B4A-9618-DF800F16F2D3}" type="slidenum">
              <a:rPr lang="en-GB" altLang="x-none"/>
              <a:pPr>
                <a:defRPr/>
              </a:pPr>
              <a:t>‹N°›</a:t>
            </a:fld>
            <a:endParaRPr lang="en-GB" altLang="x-none"/>
          </a:p>
        </p:txBody>
      </p:sp>
    </p:spTree>
    <p:extLst>
      <p:ext uri="{BB962C8B-B14F-4D97-AF65-F5344CB8AC3E}">
        <p14:creationId xmlns:p14="http://schemas.microsoft.com/office/powerpoint/2010/main" val="16638485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F673D9F-624E-D742-8FCB-3EB0EA55CA63}" type="slidenum">
              <a:rPr lang="en-GB" altLang="x-none"/>
              <a:pPr>
                <a:defRPr/>
              </a:pPr>
              <a:t>‹N°›</a:t>
            </a:fld>
            <a:endParaRPr lang="en-GB" altLang="x-none"/>
          </a:p>
        </p:txBody>
      </p:sp>
    </p:spTree>
    <p:extLst>
      <p:ext uri="{BB962C8B-B14F-4D97-AF65-F5344CB8AC3E}">
        <p14:creationId xmlns:p14="http://schemas.microsoft.com/office/powerpoint/2010/main" val="19181299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949F145-E3B8-6E41-8609-2BF01AB3EE0E}" type="slidenum">
              <a:rPr lang="en-GB" altLang="x-none"/>
              <a:pPr>
                <a:defRPr/>
              </a:pPr>
              <a:t>‹N°›</a:t>
            </a:fld>
            <a:endParaRPr lang="en-GB" altLang="x-none"/>
          </a:p>
        </p:txBody>
      </p:sp>
    </p:spTree>
    <p:extLst>
      <p:ext uri="{BB962C8B-B14F-4D97-AF65-F5344CB8AC3E}">
        <p14:creationId xmlns:p14="http://schemas.microsoft.com/office/powerpoint/2010/main" val="21324058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D1EB47C-A350-6C46-873B-E669DF640660}" type="slidenum">
              <a:rPr lang="en-GB" altLang="x-none"/>
              <a:pPr>
                <a:defRPr/>
              </a:pPr>
              <a:t>‹N°›</a:t>
            </a:fld>
            <a:endParaRPr lang="en-GB" altLang="x-none"/>
          </a:p>
        </p:txBody>
      </p:sp>
    </p:spTree>
    <p:extLst>
      <p:ext uri="{BB962C8B-B14F-4D97-AF65-F5344CB8AC3E}">
        <p14:creationId xmlns:p14="http://schemas.microsoft.com/office/powerpoint/2010/main" val="21383055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C5E1130-DCA9-684E-A30A-D0D93CE5AC07}" type="slidenum">
              <a:rPr lang="en-GB" altLang="x-none"/>
              <a:pPr>
                <a:defRPr/>
              </a:pPr>
              <a:t>‹N°›</a:t>
            </a:fld>
            <a:endParaRPr lang="en-GB" altLang="x-none"/>
          </a:p>
        </p:txBody>
      </p:sp>
    </p:spTree>
    <p:extLst>
      <p:ext uri="{BB962C8B-B14F-4D97-AF65-F5344CB8AC3E}">
        <p14:creationId xmlns:p14="http://schemas.microsoft.com/office/powerpoint/2010/main" val="3622605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BA41055-1B9D-BC45-B802-E1A4704FEC27}" type="slidenum">
              <a:rPr lang="en-GB" altLang="x-none"/>
              <a:pPr>
                <a:defRPr/>
              </a:pPr>
              <a:t>‹N°›</a:t>
            </a:fld>
            <a:endParaRPr lang="en-GB" altLang="x-none"/>
          </a:p>
        </p:txBody>
      </p:sp>
    </p:spTree>
    <p:extLst>
      <p:ext uri="{BB962C8B-B14F-4D97-AF65-F5344CB8AC3E}">
        <p14:creationId xmlns:p14="http://schemas.microsoft.com/office/powerpoint/2010/main" val="3975296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Cliquez et modifiez le titre</a:t>
            </a:r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fr-FR" noProof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B32518E-FC30-874C-B161-1902A70CE6CE}" type="slidenum">
              <a:rPr lang="en-GB" altLang="x-none"/>
              <a:pPr>
                <a:defRPr/>
              </a:pPr>
              <a:t>‹N°›</a:t>
            </a:fld>
            <a:endParaRPr lang="en-GB" altLang="x-none"/>
          </a:p>
        </p:txBody>
      </p:sp>
    </p:spTree>
    <p:extLst>
      <p:ext uri="{BB962C8B-B14F-4D97-AF65-F5344CB8AC3E}">
        <p14:creationId xmlns:p14="http://schemas.microsoft.com/office/powerpoint/2010/main" val="4593193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x-none"/>
              <a:t>Cliquez et modifiez le titre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x-none"/>
              <a:t>Cliquez pour modifier les styles du texte du masque</a:t>
            </a:r>
          </a:p>
          <a:p>
            <a:pPr lvl="1"/>
            <a:r>
              <a:rPr lang="en-GB" altLang="x-none"/>
              <a:t>Deuxième niveau</a:t>
            </a:r>
          </a:p>
          <a:p>
            <a:pPr lvl="2"/>
            <a:r>
              <a:rPr lang="en-GB" altLang="x-none"/>
              <a:t>Troisième niveau</a:t>
            </a:r>
          </a:p>
          <a:p>
            <a:pPr lvl="3"/>
            <a:r>
              <a:rPr lang="en-GB" altLang="x-none"/>
              <a:t>Quatrième niveau</a:t>
            </a:r>
          </a:p>
          <a:p>
            <a:pPr lvl="4"/>
            <a:r>
              <a:rPr lang="en-GB" altLang="x-none"/>
              <a:t>Cinquième niveau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/>
            <a:ext uri="{91240B29-F687-4f45-9708-019B960494DF}"/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ea typeface="ＭＳ Ｐゴシック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/>
            <a:ext uri="{91240B29-F687-4f45-9708-019B960494DF}"/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ea typeface="ＭＳ Ｐゴシック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/>
            <a:ext uri="{91240B29-F687-4f45-9708-019B960494DF}"/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>
              <a:defRPr/>
            </a:pPr>
            <a:fld id="{1B99237C-4DDF-164E-9F5A-6AE683A0B276}" type="slidenum">
              <a:rPr lang="en-GB" altLang="x-none"/>
              <a:pPr>
                <a:defRPr/>
              </a:pPr>
              <a:t>‹N°›</a:t>
            </a:fld>
            <a:endParaRPr lang="en-GB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fr-FR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tekaia@pasteur.fr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hyperlink" Target="http://www.plosbiology.org/home.action" TargetMode="External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hyperlink" Target="http://www.ploscompbiol.org/home.action" TargetMode="External"/><Relationship Id="rId4" Type="http://schemas.openxmlformats.org/officeDocument/2006/relationships/hyperlink" Target="http://www.plosgenetics.org/home.action" TargetMode="External"/><Relationship Id="rId9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Index_(economics)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en.wikipedia.org/wiki/Scientist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isiwebofknowledge.com/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hyperlink" Target="http://extranet.who.int/hinari/en/browse_publisher.php?pub=369" TargetMode="External"/><Relationship Id="rId13" Type="http://schemas.openxmlformats.org/officeDocument/2006/relationships/hyperlink" Target="http://www.sherpa.ac.uk/romeo/search.php" TargetMode="External"/><Relationship Id="rId18" Type="http://schemas.openxmlformats.org/officeDocument/2006/relationships/hyperlink" Target="http://www.sciencedomain.org/page.php?id=abstracting-indexing" TargetMode="External"/><Relationship Id="rId3" Type="http://schemas.openxmlformats.org/officeDocument/2006/relationships/hyperlink" Target="http://science.thomsonreuters.com/cgi-bin/jrnlst/jlresults.cgi?PC=MASTER&amp;Full=Annual%20Review%20&amp;%20Research%20in%20Biology" TargetMode="External"/><Relationship Id="rId7" Type="http://schemas.openxmlformats.org/officeDocument/2006/relationships/hyperlink" Target="http://www.sciencedomain.org/documents/1343935650-PROQUEST.pdf" TargetMode="External"/><Relationship Id="rId12" Type="http://schemas.openxmlformats.org/officeDocument/2006/relationships/hyperlink" Target="http://www.doaj.org/doaj?func=advancedSearch&amp;addFilter=media:%22journal%22&amp;fromYear=&amp;currentYear=2013&amp;fromWeb=1&amp;toYear=&amp;uiLanguage=en&amp;query=(all:sciencedomain%20%20all:international)" TargetMode="External"/><Relationship Id="rId17" Type="http://schemas.openxmlformats.org/officeDocument/2006/relationships/hyperlink" Target="http://www.crossref.org/06members/50go-live.html" TargetMode="External"/><Relationship Id="rId2" Type="http://schemas.openxmlformats.org/officeDocument/2006/relationships/notesSlide" Target="../notesSlides/notesSlide36.xml"/><Relationship Id="rId16" Type="http://schemas.openxmlformats.org/officeDocument/2006/relationships/hyperlink" Target="http://zbmath.org/journals/?s=0&amp;c=100&amp;q=british+journal+of+mathematics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tls.proquest.com/tls/servlet/ListForward?productID=358&amp;productName=ProQuest+Research+Library&amp;format=formatHTML&amp;IDString=358&amp;combined=combined&amp;issn=issn&amp;prflag=prflag&amp;pmid=pmid&amp;cit=cit&amp;abs=abs&amp;lh_opt=lh_all" TargetMode="External"/><Relationship Id="rId11" Type="http://schemas.openxmlformats.org/officeDocument/2006/relationships/hyperlink" Target="http://scholar.google.co.in/scholar?hl=en&amp;q=%22Sciencedomain%22&amp;btnG=&amp;as_sdt=1,5&amp;as_sdtp=" TargetMode="External"/><Relationship Id="rId5" Type="http://schemas.openxmlformats.org/officeDocument/2006/relationships/hyperlink" Target="http://www.ncbi.nlm.nih.gov/nlmcatalog/?term=sciencedomain" TargetMode="External"/><Relationship Id="rId15" Type="http://schemas.openxmlformats.org/officeDocument/2006/relationships/hyperlink" Target="http://ulrichsweb.serialssolutions.com/login" TargetMode="External"/><Relationship Id="rId10" Type="http://schemas.openxmlformats.org/officeDocument/2006/relationships/hyperlink" Target="http://agora.aginternetwork.org/content/en/browse_publisher.php?pub=369" TargetMode="External"/><Relationship Id="rId4" Type="http://schemas.openxmlformats.org/officeDocument/2006/relationships/hyperlink" Target="http://www.scimagojr.com/journalsearch.php?q=71491&amp;tip=sid" TargetMode="External"/><Relationship Id="rId9" Type="http://schemas.openxmlformats.org/officeDocument/2006/relationships/hyperlink" Target="http://www.cabi.org/Uploads/CABI/publishing/fulltext-products/cab-abstract-serial-cited-report-sept-2013.xls" TargetMode="External"/><Relationship Id="rId14" Type="http://schemas.openxmlformats.org/officeDocument/2006/relationships/hyperlink" Target="http://oare.oaresciences.org/content/en/browse_publisher.php?pub=369" TargetMode="Externa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cimagojr.com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cbi.nlm.nih.gov/pubmed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hyperlink" Target="http://www.bio.net/biomail/listinfo/" TargetMode="External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bio.net/biomail/listinfo/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bio.net/bionet/mm/bionews/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6.png"/><Relationship Id="rId4" Type="http://schemas.openxmlformats.org/officeDocument/2006/relationships/hyperlink" Target="mailto:bionews@net.bio.net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cbi.nlm.nih.gov/pmc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ext Box 4"/>
          <p:cNvSpPr txBox="1">
            <a:spLocks noChangeArrowheads="1"/>
          </p:cNvSpPr>
          <p:nvPr/>
        </p:nvSpPr>
        <p:spPr bwMode="auto">
          <a:xfrm>
            <a:off x="0" y="908720"/>
            <a:ext cx="9144000" cy="2123658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GB" altLang="x-none" sz="4400" b="1" dirty="0">
                <a:solidFill>
                  <a:srgbClr val="0000FF"/>
                </a:solidFill>
              </a:rPr>
              <a:t>Bibliographic Resources for Bioinformatics and Genome Analyses </a:t>
            </a:r>
            <a:r>
              <a:rPr lang="en-GB" altLang="x-none" sz="2400" dirty="0">
                <a:latin typeface="Times" charset="0"/>
              </a:rPr>
              <a:t>	</a:t>
            </a:r>
          </a:p>
        </p:txBody>
      </p:sp>
      <p:sp>
        <p:nvSpPr>
          <p:cNvPr id="15362" name="Text Box 6"/>
          <p:cNvSpPr txBox="1">
            <a:spLocks noChangeArrowheads="1"/>
          </p:cNvSpPr>
          <p:nvPr/>
        </p:nvSpPr>
        <p:spPr bwMode="auto">
          <a:xfrm>
            <a:off x="2514600" y="3717032"/>
            <a:ext cx="4495800" cy="830263"/>
          </a:xfrm>
          <a:prstGeom prst="rect">
            <a:avLst/>
          </a:prstGeom>
          <a:solidFill>
            <a:srgbClr val="00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GB" altLang="x-none" sz="2400" b="1">
                <a:latin typeface="Helvetica" charset="0"/>
              </a:rPr>
              <a:t>Fredj Tekaia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GB" altLang="x-none" sz="2400" b="1">
                <a:latin typeface="Helvetica" charset="0"/>
                <a:hlinkClick r:id="rId3"/>
              </a:rPr>
              <a:t>tekaia@pasteur.fr</a:t>
            </a:r>
            <a:endParaRPr lang="en-GB" altLang="x-none" sz="2400" b="1">
              <a:latin typeface="Helvetica" charset="0"/>
            </a:endParaRPr>
          </a:p>
        </p:txBody>
      </p:sp>
      <p:sp>
        <p:nvSpPr>
          <p:cNvPr id="5" name="Rectangle 8"/>
          <p:cNvSpPr>
            <a:spLocks noChangeArrowheads="1"/>
          </p:cNvSpPr>
          <p:nvPr/>
        </p:nvSpPr>
        <p:spPr bwMode="auto">
          <a:xfrm>
            <a:off x="0" y="6008688"/>
            <a:ext cx="9036050" cy="962025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  <a:miter lim="800000"/>
            <a:headEnd/>
            <a:tailEnd/>
          </a:ln>
          <a:effectLst>
            <a:outerShdw blurRad="63500" dist="107763" dir="2700000" algn="ctr" rotWithShape="0">
              <a:srgbClr val="B3B3B3"/>
            </a:outerShdw>
          </a:effectLst>
        </p:spPr>
        <p:txBody>
          <a:bodyPr/>
          <a:lstStyle>
            <a:lvl1pPr marL="342900" indent="-342900"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>
              <a:spcBef>
                <a:spcPct val="20000"/>
              </a:spcBef>
              <a:defRPr/>
            </a:pPr>
            <a:r>
              <a:rPr lang="en-GB" altLang="x-none" sz="2000" dirty="0">
                <a:solidFill>
                  <a:srgbClr val="001AFB"/>
                </a:solidFill>
              </a:rPr>
              <a:t>Bioinformatics and Genome Analyses</a:t>
            </a:r>
          </a:p>
          <a:p>
            <a:pPr algn="ctr">
              <a:spcBef>
                <a:spcPct val="20000"/>
              </a:spcBef>
              <a:defRPr/>
            </a:pPr>
            <a:r>
              <a:rPr lang="en-GB" altLang="x-none" sz="2000" dirty="0" err="1">
                <a:solidFill>
                  <a:srgbClr val="001AFB"/>
                </a:solidFill>
              </a:rPr>
              <a:t>Institut</a:t>
            </a:r>
            <a:r>
              <a:rPr lang="en-GB" altLang="x-none" sz="2000" dirty="0">
                <a:solidFill>
                  <a:srgbClr val="001AFB"/>
                </a:solidFill>
              </a:rPr>
              <a:t> Pasteur Tunis, Tunisia. September 18 – December 15, 2017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Text Box 1029"/>
          <p:cNvSpPr txBox="1">
            <a:spLocks noChangeArrowheads="1"/>
          </p:cNvSpPr>
          <p:nvPr/>
        </p:nvSpPr>
        <p:spPr bwMode="auto">
          <a:xfrm>
            <a:off x="0" y="76200"/>
            <a:ext cx="9144000" cy="944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GB" altLang="x-none">
                <a:solidFill>
                  <a:srgbClr val="FF0000"/>
                </a:solidFill>
              </a:rPr>
              <a:t>nature Omics Gateway:</a:t>
            </a:r>
            <a:r>
              <a:rPr lang="en-GB" altLang="x-none" sz="2400"/>
              <a:t> </a:t>
            </a:r>
            <a:r>
              <a:rPr lang="en-GB" altLang="x-none" sz="2400" b="1">
                <a:solidFill>
                  <a:srgbClr val="0000FF"/>
                </a:solidFill>
              </a:rPr>
              <a:t>http://www.nature.com/omics/subjects/index.html</a:t>
            </a:r>
            <a:endParaRPr lang="en-GB" altLang="x-none" sz="2400"/>
          </a:p>
        </p:txBody>
      </p:sp>
      <p:pic>
        <p:nvPicPr>
          <p:cNvPr id="307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66800"/>
            <a:ext cx="9144000" cy="579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Text Box 6"/>
          <p:cNvSpPr txBox="1">
            <a:spLocks noChangeArrowheads="1"/>
          </p:cNvSpPr>
          <p:nvPr/>
        </p:nvSpPr>
        <p:spPr bwMode="auto">
          <a:xfrm>
            <a:off x="971550" y="115888"/>
            <a:ext cx="691356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GB" altLang="x-none" sz="2800" b="1">
                <a:solidFill>
                  <a:srgbClr val="0000FF"/>
                </a:solidFill>
              </a:rPr>
              <a:t>http://www.nature.com/nrg/index.html</a:t>
            </a:r>
            <a:endParaRPr lang="en-GB" altLang="x-none" sz="2800"/>
          </a:p>
        </p:txBody>
      </p:sp>
      <p:pic>
        <p:nvPicPr>
          <p:cNvPr id="35842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47700"/>
            <a:ext cx="9144000" cy="5013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843" name="ZoneTexte 3"/>
          <p:cNvSpPr txBox="1">
            <a:spLocks noChangeArrowheads="1"/>
          </p:cNvSpPr>
          <p:nvPr/>
        </p:nvSpPr>
        <p:spPr bwMode="auto">
          <a:xfrm>
            <a:off x="179388" y="5805488"/>
            <a:ext cx="8964612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GB" altLang="x-none" sz="2400" b="1">
                <a:solidFill>
                  <a:srgbClr val="0000FF"/>
                </a:solidFill>
              </a:rPr>
              <a:t>http://www.nature.com/nrg/series/nextgeneration/index.html</a:t>
            </a:r>
          </a:p>
        </p:txBody>
      </p:sp>
      <p:sp>
        <p:nvSpPr>
          <p:cNvPr id="35844" name="ZoneTexte 4"/>
          <p:cNvSpPr txBox="1">
            <a:spLocks noChangeArrowheads="1"/>
          </p:cNvSpPr>
          <p:nvPr/>
        </p:nvSpPr>
        <p:spPr bwMode="auto">
          <a:xfrm>
            <a:off x="252413" y="6308725"/>
            <a:ext cx="87122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GB" altLang="x-none" sz="2800" b="1">
                <a:solidFill>
                  <a:srgbClr val="0000FF"/>
                </a:solidFill>
              </a:rPr>
              <a:t>https://www.nature.com/nrg/about/conferences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74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19200"/>
            <a:ext cx="9144000" cy="563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pic>
      <p:pic>
        <p:nvPicPr>
          <p:cNvPr id="15974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6200"/>
            <a:ext cx="41910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pic>
      <p:sp>
        <p:nvSpPr>
          <p:cNvPr id="37891" name="Text Box 6"/>
          <p:cNvSpPr txBox="1">
            <a:spLocks noChangeArrowheads="1"/>
          </p:cNvSpPr>
          <p:nvPr/>
        </p:nvSpPr>
        <p:spPr bwMode="auto">
          <a:xfrm>
            <a:off x="4114800" y="334963"/>
            <a:ext cx="49530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GB" altLang="x-none" b="1">
                <a:solidFill>
                  <a:srgbClr val="0000FF"/>
                </a:solidFill>
              </a:rPr>
              <a:t>http://genome.cshlp.org/</a:t>
            </a:r>
            <a:endParaRPr lang="en-GB" altLang="x-none" sz="24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59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85800"/>
            <a:ext cx="9144000" cy="6172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pic>
      <p:sp>
        <p:nvSpPr>
          <p:cNvPr id="39938" name="Text Box 6"/>
          <p:cNvSpPr txBox="1">
            <a:spLocks noChangeArrowheads="1"/>
          </p:cNvSpPr>
          <p:nvPr/>
        </p:nvSpPr>
        <p:spPr bwMode="auto">
          <a:xfrm>
            <a:off x="0" y="76200"/>
            <a:ext cx="91440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GB" altLang="x-none" sz="3600" b="1">
                <a:solidFill>
                  <a:srgbClr val="0000FF"/>
                </a:solidFill>
              </a:rPr>
              <a:t>NAR: http://nar.oxfordjournals.org/</a:t>
            </a:r>
            <a:endParaRPr lang="en-GB" altLang="x-none" sz="24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82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38200"/>
            <a:ext cx="9144000" cy="6019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pic>
      <p:pic>
        <p:nvPicPr>
          <p:cNvPr id="16282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00"/>
            <a:ext cx="3048000" cy="698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pic>
      <p:sp>
        <p:nvSpPr>
          <p:cNvPr id="41987" name="Text Box 6"/>
          <p:cNvSpPr txBox="1">
            <a:spLocks noChangeArrowheads="1"/>
          </p:cNvSpPr>
          <p:nvPr/>
        </p:nvSpPr>
        <p:spPr bwMode="auto">
          <a:xfrm>
            <a:off x="2971800" y="228600"/>
            <a:ext cx="6172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GB" altLang="x-none" sz="2400" b="1">
                <a:solidFill>
                  <a:srgbClr val="0000FF"/>
                </a:solidFill>
              </a:rPr>
              <a:t>http://bioinformatics.oxfordjournals.org/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3" name="Picture 2" descr="PLO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Rectangle 4"/>
          <p:cNvSpPr>
            <a:spLocks noChangeArrowheads="1"/>
          </p:cNvSpPr>
          <p:nvPr/>
        </p:nvSpPr>
        <p:spPr bwMode="auto">
          <a:xfrm>
            <a:off x="0" y="3783013"/>
            <a:ext cx="9637713" cy="2922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GB" altLang="x-none" sz="2400" b="1"/>
              <a:t>Plos journals:</a:t>
            </a:r>
          </a:p>
          <a:p>
            <a:pPr>
              <a:spcBef>
                <a:spcPct val="50000"/>
              </a:spcBef>
              <a:buFontTx/>
              <a:buNone/>
            </a:pPr>
            <a:r>
              <a:rPr lang="en-GB" altLang="x-none" sz="2400"/>
              <a:t>Plos Biology: </a:t>
            </a:r>
            <a:r>
              <a:rPr lang="en-GB" altLang="x-none" sz="2400">
                <a:hlinkClick r:id="rId3"/>
              </a:rPr>
              <a:t>http://www.plosbiology.org/home.action</a:t>
            </a:r>
            <a:endParaRPr lang="en-GB" altLang="x-none" sz="2400"/>
          </a:p>
          <a:p>
            <a:pPr>
              <a:spcBef>
                <a:spcPct val="50000"/>
              </a:spcBef>
              <a:buFontTx/>
              <a:buNone/>
            </a:pPr>
            <a:r>
              <a:rPr lang="en-GB" altLang="x-none" sz="2400"/>
              <a:t>Plos genetics: </a:t>
            </a:r>
            <a:r>
              <a:rPr lang="en-GB" altLang="x-none" sz="2400">
                <a:hlinkClick r:id="rId4"/>
              </a:rPr>
              <a:t>http://www.plosgenetics.org/home.action</a:t>
            </a:r>
            <a:endParaRPr lang="en-GB" altLang="x-none" sz="2400"/>
          </a:p>
          <a:p>
            <a:pPr>
              <a:spcBef>
                <a:spcPct val="50000"/>
              </a:spcBef>
              <a:buFontTx/>
              <a:buNone/>
            </a:pPr>
            <a:r>
              <a:rPr lang="en-GB" altLang="x-none" sz="2400"/>
              <a:t>Plos Computational Biology: </a:t>
            </a:r>
            <a:r>
              <a:rPr lang="en-GB" altLang="x-none" sz="2400">
                <a:hlinkClick r:id="rId5"/>
              </a:rPr>
              <a:t>http://www.ploscompbiol.org/home.action</a:t>
            </a:r>
            <a:endParaRPr lang="en-GB" altLang="x-none" sz="2400"/>
          </a:p>
          <a:p>
            <a:pPr>
              <a:spcBef>
                <a:spcPct val="50000"/>
              </a:spcBef>
              <a:buFontTx/>
              <a:buNone/>
            </a:pPr>
            <a:r>
              <a:rPr lang="en-GB" altLang="x-none" sz="2400">
                <a:solidFill>
                  <a:srgbClr val="FF3333"/>
                </a:solidFill>
              </a:rPr>
              <a:t>Ten simple Rules collection:</a:t>
            </a:r>
            <a:endParaRPr lang="en-GB" altLang="x-none" sz="2400"/>
          </a:p>
          <a:p>
            <a:pPr>
              <a:spcBef>
                <a:spcPct val="50000"/>
              </a:spcBef>
              <a:buFontTx/>
              <a:buNone/>
            </a:pPr>
            <a:r>
              <a:rPr lang="en-GB" altLang="x-none" sz="1200" b="1"/>
              <a:t>http://www.ploscollections.org/article/browseIssue.action?issue=info%3Adoi%2F10.1371%2Fissue.pcol.v03.i01</a:t>
            </a:r>
          </a:p>
        </p:txBody>
      </p:sp>
      <p:pic>
        <p:nvPicPr>
          <p:cNvPr id="160773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270000"/>
            <a:ext cx="4216400" cy="1092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pic>
      <p:pic>
        <p:nvPicPr>
          <p:cNvPr id="160774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2088" y="0"/>
            <a:ext cx="6223000" cy="1320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pic>
      <p:pic>
        <p:nvPicPr>
          <p:cNvPr id="160775" name="Picture 7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1219200"/>
            <a:ext cx="3619500" cy="977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pic>
      <p:pic>
        <p:nvPicPr>
          <p:cNvPr id="160776" name="Picture 8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2388" y="2514600"/>
            <a:ext cx="39624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Text Box 2"/>
          <p:cNvSpPr txBox="1">
            <a:spLocks noChangeArrowheads="1"/>
          </p:cNvSpPr>
          <p:nvPr/>
        </p:nvSpPr>
        <p:spPr bwMode="auto">
          <a:xfrm>
            <a:off x="76200" y="1970088"/>
            <a:ext cx="8991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endParaRPr lang="fr-FR" altLang="x-none" sz="2400"/>
          </a:p>
        </p:txBody>
      </p:sp>
      <p:pic>
        <p:nvPicPr>
          <p:cNvPr id="542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38200"/>
            <a:ext cx="9144000" cy="6019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pic>
      <p:pic>
        <p:nvPicPr>
          <p:cNvPr id="542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6200"/>
            <a:ext cx="27432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pic>
      <p:sp>
        <p:nvSpPr>
          <p:cNvPr id="48132" name="Text Box 5"/>
          <p:cNvSpPr txBox="1">
            <a:spLocks noChangeArrowheads="1"/>
          </p:cNvSpPr>
          <p:nvPr/>
        </p:nvSpPr>
        <p:spPr bwMode="auto">
          <a:xfrm>
            <a:off x="2819400" y="152400"/>
            <a:ext cx="6324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GB" altLang="x-none" sz="2400" b="1">
                <a:solidFill>
                  <a:srgbClr val="0000FF"/>
                </a:solidFill>
              </a:rPr>
              <a:t>http://www.ploscompbiol.org/home.action</a:t>
            </a:r>
            <a:endParaRPr lang="en-GB" altLang="x-none" sz="24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Text Box 4"/>
          <p:cNvSpPr txBox="1">
            <a:spLocks noChangeArrowheads="1"/>
          </p:cNvSpPr>
          <p:nvPr/>
        </p:nvSpPr>
        <p:spPr bwMode="auto">
          <a:xfrm>
            <a:off x="152400" y="76200"/>
            <a:ext cx="86106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GB" altLang="x-none" sz="3600" b="1">
                <a:solidFill>
                  <a:srgbClr val="FF0000"/>
                </a:solidFill>
              </a:rPr>
              <a:t>Ten simple rules:</a:t>
            </a:r>
            <a:r>
              <a:rPr lang="en-GB" altLang="x-none" sz="3600" b="1">
                <a:solidFill>
                  <a:srgbClr val="0000FF"/>
                </a:solidFill>
              </a:rPr>
              <a:t> </a:t>
            </a:r>
            <a:r>
              <a:rPr lang="en-GB" altLang="x-none" sz="2400" b="1">
                <a:solidFill>
                  <a:srgbClr val="0000FF"/>
                </a:solidFill>
              </a:rPr>
              <a:t>http://www.ploscompbiol.org/</a:t>
            </a:r>
            <a:endParaRPr lang="en-GB" altLang="x-none" sz="2400"/>
          </a:p>
        </p:txBody>
      </p:sp>
      <p:pic>
        <p:nvPicPr>
          <p:cNvPr id="16179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965200"/>
            <a:ext cx="4889500" cy="55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pic>
      <p:pic>
        <p:nvPicPr>
          <p:cNvPr id="161798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1460500"/>
            <a:ext cx="4178300" cy="596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pic>
      <p:pic>
        <p:nvPicPr>
          <p:cNvPr id="161799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095500"/>
            <a:ext cx="4597400" cy="571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pic>
      <p:pic>
        <p:nvPicPr>
          <p:cNvPr id="161800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2667000"/>
            <a:ext cx="56388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pic>
      <p:pic>
        <p:nvPicPr>
          <p:cNvPr id="161801" name="Picture 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0" y="3365500"/>
            <a:ext cx="4597400" cy="825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pic>
      <p:pic>
        <p:nvPicPr>
          <p:cNvPr id="161802" name="Picture 10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0300" y="4152900"/>
            <a:ext cx="5321300" cy="876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pic>
      <p:pic>
        <p:nvPicPr>
          <p:cNvPr id="161803" name="Picture 11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5080000"/>
            <a:ext cx="3708400" cy="63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pic>
      <p:pic>
        <p:nvPicPr>
          <p:cNvPr id="161804" name="Picture 1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9600" y="5765800"/>
            <a:ext cx="5537200" cy="63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Text Box 4"/>
          <p:cNvSpPr txBox="1">
            <a:spLocks noChangeArrowheads="1"/>
          </p:cNvSpPr>
          <p:nvPr/>
        </p:nvSpPr>
        <p:spPr bwMode="auto">
          <a:xfrm>
            <a:off x="0" y="304800"/>
            <a:ext cx="9144000" cy="1189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fr-FR" altLang="x-none" sz="3600" b="1">
                <a:solidFill>
                  <a:srgbClr val="FF0000"/>
                </a:solidFill>
              </a:rPr>
              <a:t>Some guiding papers on Bioinformatics:</a:t>
            </a:r>
            <a:endParaRPr lang="fr-FR" altLang="x-none" b="1">
              <a:solidFill>
                <a:srgbClr val="FF0000"/>
              </a:solidFill>
            </a:endParaRPr>
          </a:p>
          <a:p>
            <a:pPr>
              <a:spcBef>
                <a:spcPct val="50000"/>
              </a:spcBef>
              <a:buFontTx/>
              <a:buNone/>
            </a:pPr>
            <a:r>
              <a:rPr lang="en-GB" altLang="x-none" sz="2400" b="1">
                <a:solidFill>
                  <a:srgbClr val="0000FF"/>
                </a:solidFill>
              </a:rPr>
              <a:t>http://www.ploscompbiol.org/</a:t>
            </a:r>
            <a:endParaRPr lang="fr-FR" altLang="x-none" sz="2400" b="1">
              <a:solidFill>
                <a:srgbClr val="0000FF"/>
              </a:solidFill>
            </a:endParaRPr>
          </a:p>
        </p:txBody>
      </p:sp>
      <p:pic>
        <p:nvPicPr>
          <p:cNvPr id="52226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778000"/>
            <a:ext cx="4762500" cy="66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227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2413000"/>
            <a:ext cx="5270500" cy="48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228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3251200"/>
            <a:ext cx="5245100" cy="71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229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4152900"/>
            <a:ext cx="56388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230" name="Picture 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5283200"/>
            <a:ext cx="2540000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231" name="Picture 10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5308600"/>
            <a:ext cx="2540000" cy="48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ext Box 2"/>
          <p:cNvSpPr txBox="1">
            <a:spLocks noChangeArrowheads="1"/>
          </p:cNvSpPr>
          <p:nvPr/>
        </p:nvSpPr>
        <p:spPr bwMode="auto">
          <a:xfrm>
            <a:off x="0" y="44450"/>
            <a:ext cx="9144000" cy="641350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fr-FR" altLang="x-none" sz="3600" b="1">
                <a:solidFill>
                  <a:srgbClr val="0000FF"/>
                </a:solidFill>
              </a:rPr>
              <a:t>Plan</a:t>
            </a:r>
            <a:endParaRPr lang="fr-FR" altLang="x-none" sz="2400">
              <a:solidFill>
                <a:srgbClr val="0000FF"/>
              </a:solidFill>
            </a:endParaRPr>
          </a:p>
        </p:txBody>
      </p:sp>
      <p:sp>
        <p:nvSpPr>
          <p:cNvPr id="17410" name="Text Box 3"/>
          <p:cNvSpPr txBox="1">
            <a:spLocks noChangeArrowheads="1"/>
          </p:cNvSpPr>
          <p:nvPr/>
        </p:nvSpPr>
        <p:spPr bwMode="auto">
          <a:xfrm>
            <a:off x="0" y="1295400"/>
            <a:ext cx="62484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fr-FR" altLang="x-none" sz="3600" b="1">
                <a:solidFill>
                  <a:srgbClr val="FF0000"/>
                </a:solidFill>
              </a:rPr>
              <a:t>•</a:t>
            </a:r>
            <a:r>
              <a:rPr lang="fr-FR" altLang="x-none" sz="3600" b="1"/>
              <a:t> Main scientific journals</a:t>
            </a:r>
            <a:endParaRPr lang="fr-FR" altLang="x-none" sz="2400"/>
          </a:p>
        </p:txBody>
      </p:sp>
      <p:sp>
        <p:nvSpPr>
          <p:cNvPr id="17411" name="Text Box 4"/>
          <p:cNvSpPr txBox="1">
            <a:spLocks noChangeArrowheads="1"/>
          </p:cNvSpPr>
          <p:nvPr/>
        </p:nvSpPr>
        <p:spPr bwMode="auto">
          <a:xfrm>
            <a:off x="0" y="2667000"/>
            <a:ext cx="81534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fr-FR" altLang="x-none" sz="3600" b="1">
                <a:solidFill>
                  <a:srgbClr val="FF0000"/>
                </a:solidFill>
              </a:rPr>
              <a:t>•</a:t>
            </a:r>
            <a:r>
              <a:rPr lang="fr-FR" altLang="x-none" sz="3600" b="1"/>
              <a:t> Scientific work evaluation</a:t>
            </a:r>
            <a:endParaRPr lang="fr-FR" altLang="x-none" sz="2400"/>
          </a:p>
        </p:txBody>
      </p:sp>
      <p:sp>
        <p:nvSpPr>
          <p:cNvPr id="17412" name="Text Box 5"/>
          <p:cNvSpPr txBox="1">
            <a:spLocks noChangeArrowheads="1"/>
          </p:cNvSpPr>
          <p:nvPr/>
        </p:nvSpPr>
        <p:spPr bwMode="auto">
          <a:xfrm>
            <a:off x="0" y="4038600"/>
            <a:ext cx="49530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fr-FR" altLang="x-none" sz="3600" b="1">
                <a:solidFill>
                  <a:srgbClr val="FF0000"/>
                </a:solidFill>
              </a:rPr>
              <a:t>•</a:t>
            </a:r>
            <a:r>
              <a:rPr lang="fr-FR" altLang="x-none" sz="3600" b="1"/>
              <a:t> News groups</a:t>
            </a:r>
            <a:endParaRPr lang="fr-FR" altLang="x-none" sz="24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4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304800"/>
            <a:ext cx="4254500" cy="1003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pic>
      <p:pic>
        <p:nvPicPr>
          <p:cNvPr id="163845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2590800"/>
            <a:ext cx="1968500" cy="88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pic>
      <p:sp>
        <p:nvSpPr>
          <p:cNvPr id="54275" name="Text Box 6"/>
          <p:cNvSpPr txBox="1">
            <a:spLocks noChangeArrowheads="1"/>
          </p:cNvSpPr>
          <p:nvPr/>
        </p:nvSpPr>
        <p:spPr bwMode="auto">
          <a:xfrm>
            <a:off x="152400" y="1600200"/>
            <a:ext cx="88392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GB" altLang="x-none" sz="2800" b="1">
                <a:solidFill>
                  <a:srgbClr val="0000FF"/>
                </a:solidFill>
              </a:rPr>
              <a:t>http://www.biomedcentral.com/journals/</a:t>
            </a:r>
            <a:endParaRPr lang="en-GB" altLang="x-none" sz="2400"/>
          </a:p>
        </p:txBody>
      </p:sp>
      <p:pic>
        <p:nvPicPr>
          <p:cNvPr id="163847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0700" y="2514600"/>
            <a:ext cx="1587500" cy="927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pic>
      <p:pic>
        <p:nvPicPr>
          <p:cNvPr id="163848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0888" y="5181600"/>
            <a:ext cx="3035300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pic>
      <p:pic>
        <p:nvPicPr>
          <p:cNvPr id="163849" name="Picture 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3000" y="4306888"/>
            <a:ext cx="4521200" cy="850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pic>
      <p:sp>
        <p:nvSpPr>
          <p:cNvPr id="54279" name="Rectangle 1"/>
          <p:cNvSpPr>
            <a:spLocks noChangeArrowheads="1"/>
          </p:cNvSpPr>
          <p:nvPr/>
        </p:nvSpPr>
        <p:spPr bwMode="auto">
          <a:xfrm>
            <a:off x="2862263" y="3429000"/>
            <a:ext cx="6246812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GB" altLang="x-none" sz="2400" b="1">
                <a:solidFill>
                  <a:srgbClr val="0000FF"/>
                </a:solidFill>
              </a:rPr>
              <a:t>https://bmcgenomics.biomedcentral.com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94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521200" cy="850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pic>
      <p:sp>
        <p:nvSpPr>
          <p:cNvPr id="56322" name="Text Box 6"/>
          <p:cNvSpPr txBox="1">
            <a:spLocks noChangeArrowheads="1"/>
          </p:cNvSpPr>
          <p:nvPr/>
        </p:nvSpPr>
        <p:spPr bwMode="auto">
          <a:xfrm>
            <a:off x="4800600" y="228600"/>
            <a:ext cx="4191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GB" altLang="x-none" sz="2400" b="1">
                <a:solidFill>
                  <a:srgbClr val="0000FF"/>
                </a:solidFill>
              </a:rPr>
              <a:t>http://genomebiology.com/</a:t>
            </a:r>
            <a:endParaRPr lang="en-GB" altLang="x-none" sz="2400"/>
          </a:p>
        </p:txBody>
      </p:sp>
      <p:pic>
        <p:nvPicPr>
          <p:cNvPr id="532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38200"/>
            <a:ext cx="9144000" cy="6019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86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90600"/>
            <a:ext cx="9144000" cy="5867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pic>
      <p:pic>
        <p:nvPicPr>
          <p:cNvPr id="16486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1600"/>
            <a:ext cx="1968500" cy="88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pic>
      <p:sp>
        <p:nvSpPr>
          <p:cNvPr id="58371" name="Text Box 6"/>
          <p:cNvSpPr txBox="1">
            <a:spLocks noChangeArrowheads="1"/>
          </p:cNvSpPr>
          <p:nvPr/>
        </p:nvSpPr>
        <p:spPr bwMode="auto">
          <a:xfrm>
            <a:off x="1371600" y="152400"/>
            <a:ext cx="7772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GB" altLang="x-none" sz="2400" b="1">
                <a:solidFill>
                  <a:srgbClr val="0000FF"/>
                </a:solidFill>
              </a:rPr>
              <a:t>http://www.biomedcentral.com/bmcbioinformatics/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89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87500" cy="927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pic>
      <p:pic>
        <p:nvPicPr>
          <p:cNvPr id="16589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38200"/>
            <a:ext cx="9144000" cy="6019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pic>
      <p:sp>
        <p:nvSpPr>
          <p:cNvPr id="60419" name="Text Box 6"/>
          <p:cNvSpPr txBox="1">
            <a:spLocks noChangeArrowheads="1"/>
          </p:cNvSpPr>
          <p:nvPr/>
        </p:nvSpPr>
        <p:spPr bwMode="auto">
          <a:xfrm>
            <a:off x="990600" y="76200"/>
            <a:ext cx="80772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GB" altLang="x-none" sz="2800" b="1">
                <a:solidFill>
                  <a:srgbClr val="0000FF"/>
                </a:solidFill>
              </a:rPr>
              <a:t>http://www.biomedcentral.com/bmcgenomics/</a:t>
            </a:r>
            <a:endParaRPr lang="en-GB" altLang="x-none" sz="24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91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76200"/>
            <a:ext cx="3035300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pic>
      <p:pic>
        <p:nvPicPr>
          <p:cNvPr id="16691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66800"/>
            <a:ext cx="9144000" cy="579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pic>
      <p:sp>
        <p:nvSpPr>
          <p:cNvPr id="62467" name="Text Box 6"/>
          <p:cNvSpPr txBox="1">
            <a:spLocks noChangeArrowheads="1"/>
          </p:cNvSpPr>
          <p:nvPr/>
        </p:nvSpPr>
        <p:spPr bwMode="auto">
          <a:xfrm>
            <a:off x="1219200" y="76200"/>
            <a:ext cx="78486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GB" altLang="x-none" sz="2800" b="1">
                <a:solidFill>
                  <a:srgbClr val="0000FF"/>
                </a:solidFill>
              </a:rPr>
              <a:t>http://www.biomedcentral.com/bmcevolbiol/</a:t>
            </a:r>
            <a:endParaRPr lang="en-GB" altLang="x-none" sz="24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Text Box 2"/>
          <p:cNvSpPr txBox="1">
            <a:spLocks noChangeArrowheads="1"/>
          </p:cNvSpPr>
          <p:nvPr/>
        </p:nvSpPr>
        <p:spPr bwMode="auto">
          <a:xfrm>
            <a:off x="0" y="3352800"/>
            <a:ext cx="9144000" cy="584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GB" altLang="x-none" sz="3200" b="1" dirty="0">
                <a:solidFill>
                  <a:srgbClr val="0000FF"/>
                </a:solidFill>
              </a:rPr>
              <a:t>http://</a:t>
            </a:r>
            <a:r>
              <a:rPr lang="en-GB" altLang="x-none" sz="3200" b="1" dirty="0" err="1">
                <a:solidFill>
                  <a:srgbClr val="0000FF"/>
                </a:solidFill>
              </a:rPr>
              <a:t>genomea.asm.org</a:t>
            </a:r>
            <a:r>
              <a:rPr lang="en-GB" altLang="x-none" sz="3200" b="1" dirty="0">
                <a:solidFill>
                  <a:srgbClr val="0000FF"/>
                </a:solidFill>
              </a:rPr>
              <a:t>/</a:t>
            </a:r>
          </a:p>
        </p:txBody>
      </p:sp>
      <p:pic>
        <p:nvPicPr>
          <p:cNvPr id="1095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66800"/>
            <a:ext cx="9144000" cy="172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61" name="Picture 4" descr="SanFransiscoEdi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6562" name="Text Box 5"/>
          <p:cNvSpPr txBox="1">
            <a:spLocks noChangeArrowheads="1"/>
          </p:cNvSpPr>
          <p:nvPr/>
        </p:nvSpPr>
        <p:spPr bwMode="auto">
          <a:xfrm>
            <a:off x="3810000" y="1143000"/>
            <a:ext cx="5181600" cy="466725"/>
          </a:xfrm>
          <a:prstGeom prst="rect">
            <a:avLst/>
          </a:prstGeom>
          <a:solidFill>
            <a:schemeClr val="accent1"/>
          </a:solidFill>
          <a:ln w="9525">
            <a:solidFill>
              <a:srgbClr val="FF3333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GB" altLang="x-none" sz="2400"/>
              <a:t>http://www.sfedit.net/newsletters.htm</a:t>
            </a:r>
          </a:p>
        </p:txBody>
      </p:sp>
    </p:spTree>
  </p:cSld>
  <p:clrMapOvr>
    <a:masterClrMapping/>
  </p:clrMapOvr>
  <p:transition spd="slow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ZoneTexte 3"/>
          <p:cNvSpPr txBox="1">
            <a:spLocks noChangeArrowheads="1"/>
          </p:cNvSpPr>
          <p:nvPr/>
        </p:nvSpPr>
        <p:spPr bwMode="auto">
          <a:xfrm>
            <a:off x="539750" y="76200"/>
            <a:ext cx="80645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GB" altLang="x-none" sz="2800" b="1">
                <a:solidFill>
                  <a:srgbClr val="0000FF"/>
                </a:solidFill>
              </a:rPr>
              <a:t>Publishing your Scientific Research</a:t>
            </a:r>
            <a:endParaRPr lang="en-GB" altLang="x-none" sz="2800" b="1"/>
          </a:p>
        </p:txBody>
      </p:sp>
      <p:sp>
        <p:nvSpPr>
          <p:cNvPr id="68610" name="ZoneTexte 4"/>
          <p:cNvSpPr txBox="1">
            <a:spLocks noChangeArrowheads="1"/>
          </p:cNvSpPr>
          <p:nvPr/>
        </p:nvSpPr>
        <p:spPr bwMode="auto">
          <a:xfrm>
            <a:off x="250825" y="533400"/>
            <a:ext cx="8642350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GB" altLang="x-none" sz="2400" b="1"/>
              <a:t>ACS Publications: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GB" altLang="x-none" sz="2400"/>
              <a:t>http://pubs.acs.org/page/publish-research/index.html</a:t>
            </a:r>
          </a:p>
        </p:txBody>
      </p:sp>
      <p:pic>
        <p:nvPicPr>
          <p:cNvPr id="9625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71600"/>
            <a:ext cx="9144000" cy="548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Text Box 2"/>
          <p:cNvSpPr txBox="1">
            <a:spLocks noChangeArrowheads="1"/>
          </p:cNvSpPr>
          <p:nvPr/>
        </p:nvSpPr>
        <p:spPr bwMode="auto">
          <a:xfrm>
            <a:off x="228600" y="152400"/>
            <a:ext cx="89154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GB" altLang="x-none" sz="3600" b="1">
                <a:solidFill>
                  <a:srgbClr val="0000FF"/>
                </a:solidFill>
              </a:rPr>
              <a:t>Frontiers in Genetics</a:t>
            </a:r>
            <a:endParaRPr lang="en-GB" altLang="x-none" sz="2400"/>
          </a:p>
        </p:txBody>
      </p:sp>
      <p:sp>
        <p:nvSpPr>
          <p:cNvPr id="70658" name="Text Box 3"/>
          <p:cNvSpPr txBox="1">
            <a:spLocks noChangeArrowheads="1"/>
          </p:cNvSpPr>
          <p:nvPr/>
        </p:nvSpPr>
        <p:spPr bwMode="auto">
          <a:xfrm>
            <a:off x="76200" y="914400"/>
            <a:ext cx="8991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GB" altLang="x-none" sz="1800"/>
              <a:t>http://www.frontiersin.org/alerts/html/genetics/2012_03_27_frontiers_article_alert.html</a:t>
            </a:r>
            <a:endParaRPr lang="en-GB" altLang="x-none" sz="2400"/>
          </a:p>
        </p:txBody>
      </p:sp>
      <p:pic>
        <p:nvPicPr>
          <p:cNvPr id="10650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71600"/>
            <a:ext cx="9144000" cy="548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Text Box 3"/>
          <p:cNvSpPr txBox="1">
            <a:spLocks noChangeArrowheads="1"/>
          </p:cNvSpPr>
          <p:nvPr/>
        </p:nvSpPr>
        <p:spPr bwMode="auto">
          <a:xfrm>
            <a:off x="0" y="2595563"/>
            <a:ext cx="9144000" cy="762000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GB" altLang="x-none" sz="4400" b="1">
                <a:solidFill>
                  <a:srgbClr val="0000FF"/>
                </a:solidFill>
              </a:rPr>
              <a:t>Scientific work evaluation</a:t>
            </a:r>
            <a:endParaRPr lang="en-GB" altLang="x-none" sz="2400"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ext Box 4"/>
          <p:cNvSpPr txBox="1">
            <a:spLocks noChangeArrowheads="1"/>
          </p:cNvSpPr>
          <p:nvPr/>
        </p:nvSpPr>
        <p:spPr bwMode="auto">
          <a:xfrm>
            <a:off x="34925" y="3195638"/>
            <a:ext cx="9109075" cy="954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GB" altLang="x-none" sz="2800" b="1">
                <a:solidFill>
                  <a:srgbClr val="FF0000"/>
                </a:solidFill>
              </a:rPr>
              <a:t>•</a:t>
            </a:r>
            <a:r>
              <a:rPr lang="en-GB" altLang="x-none" sz="2800" b="1"/>
              <a:t> This task is facilitated today by the online availability of scientific journals.</a:t>
            </a:r>
          </a:p>
        </p:txBody>
      </p:sp>
      <p:sp>
        <p:nvSpPr>
          <p:cNvPr id="19458" name="Text Box 5"/>
          <p:cNvSpPr txBox="1">
            <a:spLocks noChangeArrowheads="1"/>
          </p:cNvSpPr>
          <p:nvPr/>
        </p:nvSpPr>
        <p:spPr bwMode="auto">
          <a:xfrm>
            <a:off x="34925" y="4838700"/>
            <a:ext cx="9109075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GB" altLang="x-none" sz="2800" b="1" dirty="0">
                <a:solidFill>
                  <a:srgbClr val="0000FF"/>
                </a:solidFill>
              </a:rPr>
              <a:t>Here we will show links to some significant journals publishing Bioinformatics and Genome Research Activities.</a:t>
            </a:r>
          </a:p>
        </p:txBody>
      </p:sp>
      <p:sp>
        <p:nvSpPr>
          <p:cNvPr id="19459" name="ZoneTexte 1"/>
          <p:cNvSpPr txBox="1">
            <a:spLocks noChangeArrowheads="1"/>
          </p:cNvSpPr>
          <p:nvPr/>
        </p:nvSpPr>
        <p:spPr bwMode="auto">
          <a:xfrm>
            <a:off x="0" y="1125538"/>
            <a:ext cx="9144000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GB" altLang="x-none" sz="2800" b="1">
                <a:solidFill>
                  <a:srgbClr val="FF0000"/>
                </a:solidFill>
              </a:rPr>
              <a:t>•</a:t>
            </a:r>
            <a:r>
              <a:rPr lang="en-GB" altLang="x-none" sz="2800" b="1"/>
              <a:t> Bibliography is essential in research activities</a:t>
            </a:r>
          </a:p>
        </p:txBody>
      </p:sp>
      <p:sp>
        <p:nvSpPr>
          <p:cNvPr id="19460" name="ZoneTexte 2"/>
          <p:cNvSpPr txBox="1">
            <a:spLocks noChangeArrowheads="1"/>
          </p:cNvSpPr>
          <p:nvPr/>
        </p:nvSpPr>
        <p:spPr bwMode="auto">
          <a:xfrm>
            <a:off x="0" y="1989138"/>
            <a:ext cx="9144000" cy="954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GB" altLang="x-none" sz="2800" b="1">
                <a:solidFill>
                  <a:srgbClr val="FF0000"/>
                </a:solidFill>
              </a:rPr>
              <a:t>•</a:t>
            </a:r>
            <a:r>
              <a:rPr lang="en-GB" altLang="x-none" sz="2800" b="1"/>
              <a:t> Researchers should keep tract of the flow of scientific works that are regularly published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753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81100"/>
            <a:ext cx="9144000" cy="491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Box 6"/>
          <p:cNvSpPr txBox="1">
            <a:spLocks noChangeArrowheads="1"/>
          </p:cNvSpPr>
          <p:nvPr/>
        </p:nvSpPr>
        <p:spPr bwMode="auto">
          <a:xfrm>
            <a:off x="0" y="-27384"/>
            <a:ext cx="9144000" cy="579438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  <a:ex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GB" altLang="x-none" sz="3200" b="1">
                <a:solidFill>
                  <a:srgbClr val="0000FF"/>
                </a:solidFill>
              </a:rPr>
              <a:t>Bibliometrics</a:t>
            </a:r>
            <a:r>
              <a:rPr lang="en-GB" altLang="x-none" sz="3200" b="1" dirty="0">
                <a:solidFill>
                  <a:srgbClr val="0000FF"/>
                </a:solidFill>
              </a:rPr>
              <a:t> - metrics</a:t>
            </a:r>
            <a:endParaRPr lang="en-GB" altLang="x-none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Text Box 4"/>
          <p:cNvSpPr txBox="1">
            <a:spLocks noChangeArrowheads="1"/>
          </p:cNvSpPr>
          <p:nvPr/>
        </p:nvSpPr>
        <p:spPr bwMode="auto">
          <a:xfrm>
            <a:off x="0" y="-27384"/>
            <a:ext cx="9144000" cy="650875"/>
          </a:xfrm>
          <a:prstGeom prst="rect">
            <a:avLst/>
          </a:prstGeom>
          <a:solidFill>
            <a:srgbClr val="FFFF00"/>
          </a:solidFill>
          <a:ln w="9525">
            <a:solidFill>
              <a:schemeClr val="bg1"/>
            </a:solidFill>
            <a:miter lim="800000"/>
            <a:headEnd/>
            <a:tailEnd/>
          </a:ln>
          <a:extLst/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GB" altLang="x-none" sz="3600" b="1" dirty="0">
                <a:solidFill>
                  <a:srgbClr val="0000FF"/>
                </a:solidFill>
              </a:rPr>
              <a:t>Scientific Work Evaluation: h-index</a:t>
            </a:r>
            <a:endParaRPr lang="en-GB" altLang="x-none" sz="2400" dirty="0">
              <a:solidFill>
                <a:srgbClr val="0000FF"/>
              </a:solidFill>
            </a:endParaRPr>
          </a:p>
        </p:txBody>
      </p:sp>
      <p:sp>
        <p:nvSpPr>
          <p:cNvPr id="75778" name="Text Box 5"/>
          <p:cNvSpPr txBox="1">
            <a:spLocks noChangeArrowheads="1"/>
          </p:cNvSpPr>
          <p:nvPr/>
        </p:nvSpPr>
        <p:spPr bwMode="auto">
          <a:xfrm>
            <a:off x="0" y="4495800"/>
            <a:ext cx="8915400" cy="218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GB" altLang="x-none" sz="4000" b="1">
                <a:solidFill>
                  <a:srgbClr val="0000FF"/>
                </a:solidFill>
              </a:rPr>
              <a:t>Web of Sciences (ISI):</a:t>
            </a:r>
            <a:r>
              <a:rPr lang="en-GB" altLang="x-none" sz="2400" b="1">
                <a:solidFill>
                  <a:srgbClr val="0000FF"/>
                </a:solidFill>
              </a:rPr>
              <a:t> http://en.wikipedia.org/wiki/ISI_Web_of_Knowledge</a:t>
            </a:r>
            <a:endParaRPr lang="en-GB" altLang="x-none" sz="2400"/>
          </a:p>
          <a:p>
            <a:pPr>
              <a:spcBef>
                <a:spcPct val="50000"/>
              </a:spcBef>
              <a:buFontTx/>
              <a:buNone/>
            </a:pPr>
            <a:r>
              <a:rPr lang="en-GB" altLang="x-none" sz="2400" b="1">
                <a:solidFill>
                  <a:srgbClr val="FF0000"/>
                </a:solidFill>
              </a:rPr>
              <a:t>Scopus: http://en.wikipedia.org/wiki/Scopus</a:t>
            </a:r>
            <a:endParaRPr lang="en-GB" altLang="x-none" sz="2400"/>
          </a:p>
          <a:p>
            <a:pPr>
              <a:spcBef>
                <a:spcPct val="50000"/>
              </a:spcBef>
              <a:buFontTx/>
              <a:buNone/>
            </a:pPr>
            <a:r>
              <a:rPr lang="en-GB" altLang="x-none" sz="2400" b="1">
                <a:solidFill>
                  <a:srgbClr val="0000FF"/>
                </a:solidFill>
              </a:rPr>
              <a:t>Google Scholar: https://scholar.google.fr</a:t>
            </a:r>
            <a:endParaRPr lang="en-GB" altLang="x-none" sz="2400"/>
          </a:p>
        </p:txBody>
      </p:sp>
      <p:sp>
        <p:nvSpPr>
          <p:cNvPr id="75779" name="Text Box 6"/>
          <p:cNvSpPr txBox="1">
            <a:spLocks noChangeArrowheads="1"/>
          </p:cNvSpPr>
          <p:nvPr/>
        </p:nvSpPr>
        <p:spPr bwMode="auto">
          <a:xfrm>
            <a:off x="0" y="2119313"/>
            <a:ext cx="9144000" cy="1919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GB" altLang="x-none" sz="3600" b="1">
                <a:solidFill>
                  <a:srgbClr val="FF0000"/>
                </a:solidFill>
              </a:rPr>
              <a:t>Definition: h-index</a:t>
            </a:r>
            <a:endParaRPr lang="en-GB" altLang="x-none" sz="2400" i="1">
              <a:latin typeface="Helvetica" charset="0"/>
            </a:endParaRPr>
          </a:p>
          <a:p>
            <a:pPr>
              <a:spcBef>
                <a:spcPct val="50000"/>
              </a:spcBef>
              <a:buFontTx/>
              <a:buNone/>
            </a:pPr>
            <a:r>
              <a:rPr lang="en-GB" altLang="x-none" sz="2400" i="1">
                <a:latin typeface="Helvetica" charset="0"/>
              </a:rPr>
              <a:t>A scientist has index </a:t>
            </a:r>
            <a:r>
              <a:rPr lang="en-GB" altLang="x-none" sz="2400" i="1">
                <a:solidFill>
                  <a:srgbClr val="FF0000"/>
                </a:solidFill>
                <a:latin typeface="Helvetica" charset="0"/>
              </a:rPr>
              <a:t>h</a:t>
            </a:r>
            <a:r>
              <a:rPr lang="en-GB" altLang="x-none" sz="2400" i="1">
                <a:latin typeface="Helvetica" charset="0"/>
              </a:rPr>
              <a:t> if h of [his/her] </a:t>
            </a:r>
            <a:r>
              <a:rPr lang="en-GB" altLang="x-none" sz="2400" i="1">
                <a:solidFill>
                  <a:srgbClr val="FF0000"/>
                </a:solidFill>
                <a:latin typeface="Helvetica" charset="0"/>
              </a:rPr>
              <a:t>n papers</a:t>
            </a:r>
            <a:r>
              <a:rPr lang="en-GB" altLang="x-none" sz="2400" i="1">
                <a:latin typeface="Helvetica" charset="0"/>
              </a:rPr>
              <a:t> have at least </a:t>
            </a:r>
            <a:r>
              <a:rPr lang="en-GB" altLang="x-none" sz="2400" i="1">
                <a:solidFill>
                  <a:srgbClr val="FF0000"/>
                </a:solidFill>
                <a:latin typeface="Helvetica" charset="0"/>
              </a:rPr>
              <a:t>h citations each</a:t>
            </a:r>
            <a:r>
              <a:rPr lang="en-GB" altLang="x-none" sz="2400" i="1">
                <a:latin typeface="Helvetica" charset="0"/>
              </a:rPr>
              <a:t> (the other (n</a:t>
            </a:r>
            <a:r>
              <a:rPr lang="en-GB" altLang="x-none" sz="2400" i="1"/>
              <a:t> </a:t>
            </a:r>
            <a:r>
              <a:rPr lang="en-GB" altLang="x-none" sz="2400" i="1">
                <a:latin typeface="Helvetica" charset="0"/>
              </a:rPr>
              <a:t>−</a:t>
            </a:r>
            <a:r>
              <a:rPr lang="en-GB" altLang="x-none" sz="2400" i="1"/>
              <a:t> </a:t>
            </a:r>
            <a:r>
              <a:rPr lang="en-GB" altLang="x-none" sz="2400" i="1">
                <a:latin typeface="Helvetica" charset="0"/>
              </a:rPr>
              <a:t>h) papers have at most h citations each).</a:t>
            </a:r>
          </a:p>
        </p:txBody>
      </p:sp>
      <p:sp>
        <p:nvSpPr>
          <p:cNvPr id="75780" name="Text Box 4"/>
          <p:cNvSpPr txBox="1">
            <a:spLocks noChangeArrowheads="1"/>
          </p:cNvSpPr>
          <p:nvPr/>
        </p:nvSpPr>
        <p:spPr bwMode="auto">
          <a:xfrm>
            <a:off x="152400" y="990600"/>
            <a:ext cx="8991600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GB" altLang="x-none" sz="2400" dirty="0">
                <a:latin typeface="Helvetica" charset="0"/>
              </a:rPr>
              <a:t>The </a:t>
            </a:r>
            <a:r>
              <a:rPr lang="en-GB" altLang="x-none" sz="2400" b="1" i="1" dirty="0">
                <a:latin typeface="Helvetica" charset="0"/>
              </a:rPr>
              <a:t>h</a:t>
            </a:r>
            <a:r>
              <a:rPr lang="en-GB" altLang="x-none" sz="2400" b="1" dirty="0">
                <a:latin typeface="Helvetica" charset="0"/>
              </a:rPr>
              <a:t>-index</a:t>
            </a:r>
            <a:r>
              <a:rPr lang="en-GB" altLang="x-none" sz="2400" dirty="0">
                <a:latin typeface="Helvetica" charset="0"/>
              </a:rPr>
              <a:t> is an </a:t>
            </a:r>
            <a:r>
              <a:rPr lang="en-GB" altLang="x-none" sz="2400" dirty="0">
                <a:solidFill>
                  <a:srgbClr val="1549A7"/>
                </a:solidFill>
                <a:latin typeface="Helvetica" charset="0"/>
                <a:hlinkClick r:id="rId3"/>
              </a:rPr>
              <a:t>index</a:t>
            </a:r>
            <a:r>
              <a:rPr lang="en-GB" altLang="x-none" sz="2400" dirty="0">
                <a:latin typeface="Helvetica" charset="0"/>
              </a:rPr>
              <a:t> that attempts to measure both the productivity and impact of the published work of a </a:t>
            </a:r>
            <a:r>
              <a:rPr lang="en-GB" altLang="x-none" sz="2400" dirty="0">
                <a:solidFill>
                  <a:srgbClr val="1549A7"/>
                </a:solidFill>
                <a:latin typeface="Helvetica" charset="0"/>
                <a:hlinkClick r:id="rId4"/>
              </a:rPr>
              <a:t>scientist</a:t>
            </a:r>
            <a:r>
              <a:rPr lang="en-GB" altLang="x-none" sz="2400" dirty="0">
                <a:latin typeface="Helvetica" charset="0"/>
              </a:rPr>
              <a:t>.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Text Box 2"/>
          <p:cNvSpPr txBox="1">
            <a:spLocks noChangeArrowheads="1"/>
          </p:cNvSpPr>
          <p:nvPr/>
        </p:nvSpPr>
        <p:spPr bwMode="auto">
          <a:xfrm>
            <a:off x="0" y="-27384"/>
            <a:ext cx="9144000" cy="519113"/>
          </a:xfrm>
          <a:prstGeom prst="rect">
            <a:avLst/>
          </a:prstGeom>
          <a:solidFill>
            <a:srgbClr val="FFFF00"/>
          </a:solidFill>
          <a:ln>
            <a:noFill/>
          </a:ln>
          <a:extLst/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GB" altLang="x-none" sz="2800" b="1" dirty="0">
                <a:solidFill>
                  <a:srgbClr val="0000FF"/>
                </a:solidFill>
              </a:rPr>
              <a:t>Scientific work Evaluation : h-index and citations</a:t>
            </a:r>
            <a:endParaRPr lang="en-GB" altLang="x-none" sz="2800" dirty="0">
              <a:solidFill>
                <a:srgbClr val="0000FF"/>
              </a:solidFill>
            </a:endParaRPr>
          </a:p>
        </p:txBody>
      </p:sp>
      <p:sp>
        <p:nvSpPr>
          <p:cNvPr id="77826" name="Text Box 3"/>
          <p:cNvSpPr txBox="1">
            <a:spLocks noChangeArrowheads="1"/>
          </p:cNvSpPr>
          <p:nvPr/>
        </p:nvSpPr>
        <p:spPr bwMode="auto">
          <a:xfrm>
            <a:off x="152400" y="1295400"/>
            <a:ext cx="80010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GB" altLang="x-none" sz="2400"/>
              <a:t>ISI web knowledge: </a:t>
            </a:r>
            <a:r>
              <a:rPr lang="en-GB" altLang="x-none" sz="2400">
                <a:hlinkClick r:id="rId3"/>
              </a:rPr>
              <a:t>http://isiwebofknowledge.com/</a:t>
            </a:r>
            <a:endParaRPr lang="en-GB" altLang="x-none" sz="2400"/>
          </a:p>
          <a:p>
            <a:pPr>
              <a:spcBef>
                <a:spcPct val="50000"/>
              </a:spcBef>
              <a:buFontTx/>
              <a:buNone/>
            </a:pPr>
            <a:r>
              <a:rPr lang="en-GB" altLang="x-none" sz="2000"/>
              <a:t>Citation and journal database. Requires authentication and login.</a:t>
            </a:r>
            <a:endParaRPr lang="en-GB" altLang="x-none" sz="2400"/>
          </a:p>
        </p:txBody>
      </p:sp>
      <p:pic>
        <p:nvPicPr>
          <p:cNvPr id="77827" name="Picture 4" descr="Author_ISI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62200"/>
            <a:ext cx="9144000" cy="449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7828" name="Line 5"/>
          <p:cNvSpPr>
            <a:spLocks noChangeShapeType="1"/>
          </p:cNvSpPr>
          <p:nvPr/>
        </p:nvSpPr>
        <p:spPr bwMode="auto">
          <a:xfrm>
            <a:off x="1828800" y="3429000"/>
            <a:ext cx="3810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GB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3" name="Text Box 4"/>
          <p:cNvSpPr txBox="1">
            <a:spLocks noChangeArrowheads="1"/>
          </p:cNvSpPr>
          <p:nvPr/>
        </p:nvSpPr>
        <p:spPr bwMode="auto">
          <a:xfrm>
            <a:off x="0" y="-27384"/>
            <a:ext cx="9144000" cy="579437"/>
          </a:xfrm>
          <a:prstGeom prst="rect">
            <a:avLst/>
          </a:prstGeom>
          <a:solidFill>
            <a:srgbClr val="FFFF00"/>
          </a:solidFill>
          <a:ln>
            <a:noFill/>
          </a:ln>
          <a:extLst/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fr-FR" altLang="x-none" b="1" dirty="0" err="1">
                <a:solidFill>
                  <a:srgbClr val="0000FF"/>
                </a:solidFill>
              </a:rPr>
              <a:t>Follow</a:t>
            </a:r>
            <a:r>
              <a:rPr lang="fr-FR" altLang="x-none" b="1" dirty="0">
                <a:solidFill>
                  <a:srgbClr val="0000FF"/>
                </a:solidFill>
              </a:rPr>
              <a:t> up of citations of publications</a:t>
            </a:r>
          </a:p>
        </p:txBody>
      </p:sp>
      <p:pic>
        <p:nvPicPr>
          <p:cNvPr id="675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62000"/>
            <a:ext cx="9144000" cy="609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Text Box 2"/>
          <p:cNvSpPr txBox="1">
            <a:spLocks noChangeArrowheads="1"/>
          </p:cNvSpPr>
          <p:nvPr/>
        </p:nvSpPr>
        <p:spPr bwMode="auto">
          <a:xfrm>
            <a:off x="304800" y="76200"/>
            <a:ext cx="86106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GB" altLang="x-none" sz="2800" b="1">
                <a:solidFill>
                  <a:srgbClr val="0000FF"/>
                </a:solidFill>
              </a:rPr>
              <a:t>ISI Web Knowledge: Essential Science Indicators</a:t>
            </a:r>
            <a:endParaRPr lang="en-GB" altLang="x-none" sz="2800"/>
          </a:p>
        </p:txBody>
      </p:sp>
      <p:sp>
        <p:nvSpPr>
          <p:cNvPr id="81922" name="Text Box 3"/>
          <p:cNvSpPr txBox="1">
            <a:spLocks noChangeArrowheads="1"/>
          </p:cNvSpPr>
          <p:nvPr/>
        </p:nvSpPr>
        <p:spPr bwMode="auto">
          <a:xfrm>
            <a:off x="1447800" y="609600"/>
            <a:ext cx="5867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GB" altLang="x-none" sz="2400"/>
              <a:t>http://esi.webofknowledge.com/home.cgi</a:t>
            </a:r>
          </a:p>
        </p:txBody>
      </p:sp>
      <p:pic>
        <p:nvPicPr>
          <p:cNvPr id="9830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66800"/>
            <a:ext cx="9144000" cy="579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69" name="Text Box 2"/>
          <p:cNvSpPr txBox="1">
            <a:spLocks noChangeArrowheads="1"/>
          </p:cNvSpPr>
          <p:nvPr/>
        </p:nvSpPr>
        <p:spPr bwMode="auto">
          <a:xfrm>
            <a:off x="1447800" y="76200"/>
            <a:ext cx="533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GB" altLang="x-none" sz="2400" b="1">
                <a:solidFill>
                  <a:srgbClr val="FF0000"/>
                </a:solidFill>
              </a:rPr>
              <a:t>Highly Cited Papers (last 10 years)</a:t>
            </a:r>
          </a:p>
        </p:txBody>
      </p:sp>
      <p:pic>
        <p:nvPicPr>
          <p:cNvPr id="10035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57200"/>
            <a:ext cx="9144000" cy="396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</p:pic>
      <p:pic>
        <p:nvPicPr>
          <p:cNvPr id="10035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4343400"/>
            <a:ext cx="8991600" cy="2514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</p:pic>
    </p:spTree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7" name="Text Box 1026"/>
          <p:cNvSpPr txBox="1">
            <a:spLocks noChangeArrowheads="1"/>
          </p:cNvSpPr>
          <p:nvPr/>
        </p:nvSpPr>
        <p:spPr bwMode="auto">
          <a:xfrm>
            <a:off x="1295400" y="2849563"/>
            <a:ext cx="66294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GB" altLang="x-none">
                <a:solidFill>
                  <a:srgbClr val="0000FF"/>
                </a:solidFill>
              </a:rPr>
              <a:t>http://scholar.google.com/</a:t>
            </a:r>
          </a:p>
        </p:txBody>
      </p:sp>
      <p:sp>
        <p:nvSpPr>
          <p:cNvPr id="86018" name="Text Box 1027"/>
          <p:cNvSpPr txBox="1">
            <a:spLocks noChangeArrowheads="1"/>
          </p:cNvSpPr>
          <p:nvPr/>
        </p:nvSpPr>
        <p:spPr bwMode="auto">
          <a:xfrm>
            <a:off x="1905000" y="1630363"/>
            <a:ext cx="58674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GB" altLang="x-none" sz="4000" b="1">
                <a:solidFill>
                  <a:srgbClr val="FF0000"/>
                </a:solidFill>
              </a:rPr>
              <a:t>Google scholar</a:t>
            </a:r>
            <a:endParaRPr lang="en-GB" altLang="x-none" sz="240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5" name="Text Box 1026"/>
          <p:cNvSpPr txBox="1">
            <a:spLocks noChangeArrowheads="1"/>
          </p:cNvSpPr>
          <p:nvPr/>
        </p:nvSpPr>
        <p:spPr bwMode="auto">
          <a:xfrm>
            <a:off x="0" y="220663"/>
            <a:ext cx="8991600" cy="6027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lvl="2">
              <a:spcBef>
                <a:spcPct val="0"/>
              </a:spcBef>
              <a:buFontTx/>
              <a:buNone/>
            </a:pPr>
            <a:r>
              <a:rPr lang="fr-FR" altLang="x-none" sz="2000" b="1">
                <a:solidFill>
                  <a:srgbClr val="FF0000"/>
                </a:solidFill>
              </a:rPr>
              <a:t>4. Abstracting/indexing:</a:t>
            </a:r>
            <a:endParaRPr lang="fr-FR" altLang="x-none" sz="1800"/>
          </a:p>
          <a:p>
            <a:pPr lvl="2">
              <a:spcBef>
                <a:spcPct val="0"/>
              </a:spcBef>
              <a:buFontTx/>
              <a:buNone/>
            </a:pPr>
            <a:r>
              <a:rPr lang="fr-FR" altLang="x-none" sz="1800"/>
              <a:t>There are many abstracting/indexing services.</a:t>
            </a:r>
          </a:p>
          <a:p>
            <a:pPr lvl="2">
              <a:spcBef>
                <a:spcPct val="0"/>
              </a:spcBef>
              <a:buFontTx/>
              <a:buNone/>
            </a:pPr>
            <a:r>
              <a:rPr lang="fr-FR" altLang="x-none" sz="1800">
                <a:solidFill>
                  <a:srgbClr val="0022F3"/>
                </a:solidFill>
                <a:hlinkClick r:id="rId3" invalidUrl="http://science.thomsonreuters.com/cgi-bin/jrnlst/jlresults.cgi?PC=MASTER&amp;Full=Annual Review &amp; Research in Biology"/>
              </a:rPr>
              <a:t>ISI Thomson Reuters</a:t>
            </a:r>
            <a:endParaRPr lang="fr-FR" altLang="x-none" sz="1800"/>
          </a:p>
          <a:p>
            <a:pPr lvl="2">
              <a:spcBef>
                <a:spcPct val="0"/>
              </a:spcBef>
              <a:buFontTx/>
              <a:buNone/>
            </a:pPr>
            <a:r>
              <a:rPr lang="fr-FR" altLang="x-none" sz="1800">
                <a:solidFill>
                  <a:srgbClr val="0022F3"/>
                </a:solidFill>
                <a:hlinkClick r:id="rId4"/>
              </a:rPr>
              <a:t>SCOPUS</a:t>
            </a:r>
            <a:endParaRPr lang="fr-FR" altLang="x-none" sz="1800"/>
          </a:p>
          <a:p>
            <a:pPr lvl="2">
              <a:spcBef>
                <a:spcPct val="0"/>
              </a:spcBef>
              <a:buFontTx/>
              <a:buNone/>
            </a:pPr>
            <a:r>
              <a:rPr lang="fr-FR" altLang="x-none" sz="1800">
                <a:solidFill>
                  <a:srgbClr val="0022F3"/>
                </a:solidFill>
                <a:hlinkClick r:id="rId4"/>
              </a:rPr>
              <a:t>SCImago Journal &amp; Country Rank (SJR)</a:t>
            </a:r>
            <a:endParaRPr lang="fr-FR" altLang="x-none" sz="1800"/>
          </a:p>
          <a:p>
            <a:pPr lvl="2">
              <a:spcBef>
                <a:spcPct val="0"/>
              </a:spcBef>
              <a:buFontTx/>
              <a:buNone/>
            </a:pPr>
            <a:r>
              <a:rPr lang="fr-FR" altLang="x-none" sz="1800">
                <a:solidFill>
                  <a:srgbClr val="0022F3"/>
                </a:solidFill>
                <a:hlinkClick r:id="rId5"/>
              </a:rPr>
              <a:t>US National Library of Medicine (NLM) Catalog</a:t>
            </a:r>
            <a:endParaRPr lang="fr-FR" altLang="x-none" sz="1800"/>
          </a:p>
          <a:p>
            <a:pPr lvl="2">
              <a:spcBef>
                <a:spcPct val="0"/>
              </a:spcBef>
              <a:buFontTx/>
              <a:buNone/>
            </a:pPr>
            <a:r>
              <a:rPr lang="fr-FR" altLang="x-none" sz="1800">
                <a:solidFill>
                  <a:srgbClr val="0022F3"/>
                </a:solidFill>
                <a:hlinkClick r:id="rId6"/>
              </a:rPr>
              <a:t>ProQuest </a:t>
            </a:r>
            <a:r>
              <a:rPr lang="fr-FR" altLang="x-none" sz="1800"/>
              <a:t> (</a:t>
            </a:r>
            <a:r>
              <a:rPr lang="fr-FR" altLang="x-none" sz="1800">
                <a:solidFill>
                  <a:srgbClr val="0022F3"/>
                </a:solidFill>
                <a:hlinkClick r:id="rId7"/>
              </a:rPr>
              <a:t>Screen shot</a:t>
            </a:r>
            <a:r>
              <a:rPr lang="fr-FR" altLang="x-none" sz="1800"/>
              <a:t>)</a:t>
            </a:r>
          </a:p>
          <a:p>
            <a:pPr lvl="2">
              <a:spcBef>
                <a:spcPct val="0"/>
              </a:spcBef>
              <a:buFontTx/>
              <a:buNone/>
            </a:pPr>
            <a:r>
              <a:rPr lang="fr-FR" altLang="x-none" sz="1800">
                <a:solidFill>
                  <a:srgbClr val="0022F3"/>
                </a:solidFill>
                <a:hlinkClick r:id="rId8"/>
              </a:rPr>
              <a:t>HINARI</a:t>
            </a:r>
            <a:r>
              <a:rPr lang="fr-FR" altLang="x-none" sz="1800"/>
              <a:t> (United Nation's Database)</a:t>
            </a:r>
          </a:p>
          <a:p>
            <a:pPr lvl="2">
              <a:spcBef>
                <a:spcPct val="0"/>
              </a:spcBef>
              <a:buFontTx/>
              <a:buNone/>
            </a:pPr>
            <a:r>
              <a:rPr lang="fr-FR" altLang="x-none" sz="1800">
                <a:solidFill>
                  <a:srgbClr val="0022F3"/>
                </a:solidFill>
                <a:hlinkClick r:id="rId9"/>
              </a:rPr>
              <a:t>CAB abstract</a:t>
            </a:r>
            <a:r>
              <a:rPr lang="fr-FR" altLang="x-none" sz="1800"/>
              <a:t> (UK)</a:t>
            </a:r>
          </a:p>
          <a:p>
            <a:pPr lvl="2">
              <a:spcBef>
                <a:spcPct val="0"/>
              </a:spcBef>
              <a:buFontTx/>
              <a:buNone/>
            </a:pPr>
            <a:r>
              <a:rPr lang="fr-FR" altLang="x-none" sz="1800"/>
              <a:t>EBSCOhost (USA)</a:t>
            </a:r>
          </a:p>
          <a:p>
            <a:pPr lvl="2">
              <a:spcBef>
                <a:spcPct val="0"/>
              </a:spcBef>
              <a:buFontTx/>
              <a:buNone/>
            </a:pPr>
            <a:r>
              <a:rPr lang="fr-FR" altLang="x-none" sz="1800">
                <a:solidFill>
                  <a:srgbClr val="0022F3"/>
                </a:solidFill>
                <a:hlinkClick r:id="rId10"/>
              </a:rPr>
              <a:t>AGORA</a:t>
            </a:r>
            <a:r>
              <a:rPr lang="fr-FR" altLang="x-none" sz="1800"/>
              <a:t> (United Nation's FAO database)</a:t>
            </a:r>
          </a:p>
          <a:p>
            <a:pPr lvl="2">
              <a:spcBef>
                <a:spcPct val="0"/>
              </a:spcBef>
              <a:buFontTx/>
              <a:buNone/>
            </a:pPr>
            <a:r>
              <a:rPr lang="fr-FR" altLang="x-none" sz="1800">
                <a:solidFill>
                  <a:srgbClr val="0022F3"/>
                </a:solidFill>
                <a:hlinkClick r:id="rId11" invalidUrl="http://scholar.google.co.in/scholar?hl=en&amp;q=&quot;Sciencedomain&quot;&amp;btnG=&amp;as_sdt=1,5&amp;as_sdtp="/>
              </a:rPr>
              <a:t>Google scholar</a:t>
            </a:r>
            <a:endParaRPr lang="fr-FR" altLang="x-none" sz="1800"/>
          </a:p>
          <a:p>
            <a:pPr lvl="2">
              <a:spcBef>
                <a:spcPct val="0"/>
              </a:spcBef>
              <a:buFontTx/>
              <a:buNone/>
            </a:pPr>
            <a:r>
              <a:rPr lang="fr-FR" altLang="x-none" sz="1800">
                <a:solidFill>
                  <a:srgbClr val="0022F3"/>
                </a:solidFill>
                <a:hlinkClick r:id="rId12" invalidUrl="http://www.doaj.org/doaj?func=advancedSearch&amp;addFilter=media:%22journal%22&amp;fromYear=&amp;currentYear=2013&amp;fromWeb=1&amp;toYear=&amp;uiLanguage=en&amp;query=(all:sciencedomain  all:international)"/>
              </a:rPr>
              <a:t>DOAJ</a:t>
            </a:r>
            <a:endParaRPr lang="fr-FR" altLang="x-none" sz="1800"/>
          </a:p>
          <a:p>
            <a:pPr lvl="2">
              <a:spcBef>
                <a:spcPct val="0"/>
              </a:spcBef>
              <a:buFontTx/>
              <a:buNone/>
            </a:pPr>
            <a:r>
              <a:rPr lang="fr-FR" altLang="x-none" sz="1800">
                <a:solidFill>
                  <a:srgbClr val="0022F3"/>
                </a:solidFill>
                <a:hlinkClick r:id="rId13"/>
              </a:rPr>
              <a:t>SHERPA/RoMEO</a:t>
            </a:r>
            <a:r>
              <a:rPr lang="fr-FR" altLang="x-none" sz="1800"/>
              <a:t> (UK)</a:t>
            </a:r>
          </a:p>
          <a:p>
            <a:pPr lvl="2">
              <a:spcBef>
                <a:spcPct val="0"/>
              </a:spcBef>
              <a:buFontTx/>
              <a:buNone/>
            </a:pPr>
            <a:r>
              <a:rPr lang="fr-FR" altLang="x-none" sz="1800">
                <a:solidFill>
                  <a:srgbClr val="0022F3"/>
                </a:solidFill>
                <a:hlinkClick r:id="rId14"/>
              </a:rPr>
              <a:t>OARE</a:t>
            </a:r>
            <a:r>
              <a:rPr lang="fr-FR" altLang="x-none" sz="1800"/>
              <a:t> (United Nations Environment Programme (UNEP), Yale University, etc.)</a:t>
            </a:r>
          </a:p>
          <a:p>
            <a:pPr lvl="2">
              <a:spcBef>
                <a:spcPct val="0"/>
              </a:spcBef>
              <a:buFontTx/>
              <a:buNone/>
            </a:pPr>
            <a:r>
              <a:rPr lang="fr-FR" altLang="x-none" sz="1800">
                <a:solidFill>
                  <a:srgbClr val="0022F3"/>
                </a:solidFill>
                <a:hlinkClick r:id="rId15"/>
              </a:rPr>
              <a:t>Ulrich's</a:t>
            </a:r>
            <a:endParaRPr lang="fr-FR" altLang="x-none" sz="1800"/>
          </a:p>
          <a:p>
            <a:pPr lvl="2">
              <a:spcBef>
                <a:spcPct val="0"/>
              </a:spcBef>
              <a:buFontTx/>
              <a:buNone/>
            </a:pPr>
            <a:r>
              <a:rPr lang="fr-FR" altLang="x-none" sz="1800">
                <a:solidFill>
                  <a:srgbClr val="0022F3"/>
                </a:solidFill>
                <a:hlinkClick r:id="rId16"/>
              </a:rPr>
              <a:t>Zentralblatt MATH</a:t>
            </a:r>
            <a:endParaRPr lang="fr-FR" altLang="x-none" sz="1800"/>
          </a:p>
          <a:p>
            <a:pPr lvl="2">
              <a:spcBef>
                <a:spcPct val="0"/>
              </a:spcBef>
              <a:buFontTx/>
              <a:buNone/>
            </a:pPr>
            <a:r>
              <a:rPr lang="fr-FR" altLang="x-none" sz="1800">
                <a:solidFill>
                  <a:srgbClr val="0022F3"/>
                </a:solidFill>
                <a:hlinkClick r:id="rId17"/>
              </a:rPr>
              <a:t>CrossRef</a:t>
            </a:r>
            <a:endParaRPr lang="fr-FR" altLang="x-none" sz="1800"/>
          </a:p>
          <a:p>
            <a:pPr lvl="2">
              <a:spcBef>
                <a:spcPct val="0"/>
              </a:spcBef>
              <a:buFontTx/>
              <a:buNone/>
            </a:pPr>
            <a:r>
              <a:rPr lang="fr-FR" altLang="x-none" sz="1800"/>
              <a:t>For more information please </a:t>
            </a:r>
            <a:r>
              <a:rPr lang="fr-FR" altLang="x-none" sz="1800">
                <a:solidFill>
                  <a:srgbClr val="0022F3"/>
                </a:solidFill>
                <a:hlinkClick r:id="rId18"/>
              </a:rPr>
              <a:t>visit here</a:t>
            </a:r>
            <a:r>
              <a:rPr lang="fr-FR" altLang="x-none" sz="1800"/>
              <a:t>. </a:t>
            </a:r>
          </a:p>
          <a:p>
            <a:pPr>
              <a:spcBef>
                <a:spcPct val="50000"/>
              </a:spcBef>
              <a:buFontTx/>
              <a:buNone/>
            </a:pPr>
            <a:endParaRPr lang="en-GB" altLang="x-none" sz="180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Text Box 2"/>
          <p:cNvSpPr txBox="1">
            <a:spLocks noChangeArrowheads="1"/>
          </p:cNvSpPr>
          <p:nvPr/>
        </p:nvSpPr>
        <p:spPr bwMode="auto">
          <a:xfrm>
            <a:off x="152400" y="930275"/>
            <a:ext cx="8991600" cy="830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GB" altLang="x-none" b="1" dirty="0">
                <a:solidFill>
                  <a:srgbClr val="021EFD"/>
                </a:solidFill>
              </a:rPr>
              <a:t>List of papers on metrics:</a:t>
            </a:r>
            <a:r>
              <a:rPr lang="en-GB" altLang="x-none" dirty="0"/>
              <a:t> </a:t>
            </a:r>
            <a:r>
              <a:rPr lang="en-GB" altLang="x-none" b="1" dirty="0">
                <a:solidFill>
                  <a:srgbClr val="0000FF"/>
                </a:solidFill>
              </a:rPr>
              <a:t>http://</a:t>
            </a:r>
            <a:r>
              <a:rPr lang="en-GB" altLang="x-none" b="1" dirty="0" err="1">
                <a:solidFill>
                  <a:srgbClr val="0000FF"/>
                </a:solidFill>
              </a:rPr>
              <a:t>www.nature.com</a:t>
            </a:r>
            <a:r>
              <a:rPr lang="en-GB" altLang="x-none" b="1" dirty="0">
                <a:solidFill>
                  <a:srgbClr val="0000FF"/>
                </a:solidFill>
              </a:rPr>
              <a:t>/news/specials/metrics/</a:t>
            </a:r>
            <a:r>
              <a:rPr lang="en-GB" altLang="x-none" b="1" dirty="0" err="1">
                <a:solidFill>
                  <a:srgbClr val="0000FF"/>
                </a:solidFill>
              </a:rPr>
              <a:t>index.html</a:t>
            </a:r>
            <a:endParaRPr lang="en-GB" altLang="x-none" b="1" dirty="0">
              <a:solidFill>
                <a:srgbClr val="0000FF"/>
              </a:solidFill>
            </a:endParaRPr>
          </a:p>
        </p:txBody>
      </p:sp>
      <p:sp>
        <p:nvSpPr>
          <p:cNvPr id="108547" name="Text Box 3"/>
          <p:cNvSpPr txBox="1">
            <a:spLocks noChangeArrowheads="1"/>
          </p:cNvSpPr>
          <p:nvPr/>
        </p:nvSpPr>
        <p:spPr bwMode="auto">
          <a:xfrm>
            <a:off x="0" y="2049463"/>
            <a:ext cx="89916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GB" altLang="x-none" b="1"/>
              <a:t>Citations analysis: the counting house:</a:t>
            </a:r>
            <a:endParaRPr lang="en-GB" altLang="x-none"/>
          </a:p>
          <a:p>
            <a:pPr>
              <a:spcBef>
                <a:spcPct val="50000"/>
              </a:spcBef>
              <a:defRPr/>
            </a:pPr>
            <a:r>
              <a:rPr lang="en-GB" altLang="x-none" sz="2000"/>
              <a:t>http://www.nature.com/nature/journal/v415/n6873/full/415726a.html</a:t>
            </a:r>
          </a:p>
        </p:txBody>
      </p:sp>
      <p:sp>
        <p:nvSpPr>
          <p:cNvPr id="108548" name="Text Box 4"/>
          <p:cNvSpPr txBox="1">
            <a:spLocks noChangeArrowheads="1"/>
          </p:cNvSpPr>
          <p:nvPr/>
        </p:nvSpPr>
        <p:spPr bwMode="auto">
          <a:xfrm>
            <a:off x="152400" y="3429000"/>
            <a:ext cx="8991600" cy="869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GB" altLang="x-none" b="1"/>
              <a:t>We need a measured approach to metrics:</a:t>
            </a:r>
            <a:endParaRPr lang="en-GB" altLang="x-none"/>
          </a:p>
          <a:p>
            <a:pPr>
              <a:spcBef>
                <a:spcPct val="50000"/>
              </a:spcBef>
              <a:defRPr/>
            </a:pPr>
            <a:r>
              <a:rPr lang="en-GB" altLang="x-none" sz="1800"/>
              <a:t>http://www.nature.com/news/we-need-a-measured-approach-to-metrics-1.17928</a:t>
            </a:r>
            <a:endParaRPr lang="en-GB" altLang="x-none"/>
          </a:p>
        </p:txBody>
      </p:sp>
      <p:sp>
        <p:nvSpPr>
          <p:cNvPr id="108549" name="Text Box 5"/>
          <p:cNvSpPr txBox="1">
            <a:spLocks noChangeArrowheads="1"/>
          </p:cNvSpPr>
          <p:nvPr/>
        </p:nvSpPr>
        <p:spPr bwMode="auto">
          <a:xfrm>
            <a:off x="0" y="5181600"/>
            <a:ext cx="9144000" cy="823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GB" altLang="x-none" b="1">
                <a:solidFill>
                  <a:srgbClr val="222222"/>
                </a:solidFill>
              </a:rPr>
              <a:t>Bibliometrics: The Leiden Manifesto for research metrics:</a:t>
            </a:r>
            <a:endParaRPr lang="en-GB" altLang="x-none">
              <a:solidFill>
                <a:srgbClr val="222222"/>
              </a:solidFill>
            </a:endParaRPr>
          </a:p>
          <a:p>
            <a:pPr>
              <a:spcBef>
                <a:spcPct val="50000"/>
              </a:spcBef>
              <a:defRPr/>
            </a:pPr>
            <a:r>
              <a:rPr lang="en-GB" altLang="x-none" sz="1600"/>
              <a:t>http://www.nature.com/news/bibliometrics-the-leiden-manifesto-for-research-metrics-1.17351</a:t>
            </a:r>
            <a:endParaRPr lang="en-GB" altLang="x-none"/>
          </a:p>
        </p:txBody>
      </p:sp>
      <p:sp>
        <p:nvSpPr>
          <p:cNvPr id="108550" name="Text Box 6"/>
          <p:cNvSpPr txBox="1">
            <a:spLocks noChangeArrowheads="1"/>
          </p:cNvSpPr>
          <p:nvPr/>
        </p:nvSpPr>
        <p:spPr bwMode="auto">
          <a:xfrm>
            <a:off x="0" y="-27384"/>
            <a:ext cx="9144000" cy="579438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  <a:ex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GB" altLang="x-none" sz="3200" b="1" dirty="0" err="1">
                <a:solidFill>
                  <a:srgbClr val="0000FF"/>
                </a:solidFill>
              </a:rPr>
              <a:t>Bibliometrics</a:t>
            </a:r>
            <a:r>
              <a:rPr lang="en-GB" altLang="x-none" sz="3200" b="1" dirty="0">
                <a:solidFill>
                  <a:srgbClr val="0000FF"/>
                </a:solidFill>
              </a:rPr>
              <a:t> - metrics</a:t>
            </a:r>
            <a:endParaRPr lang="en-GB" altLang="x-none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1" name="Rectangle 2"/>
          <p:cNvSpPr>
            <a:spLocks noChangeArrowheads="1"/>
          </p:cNvSpPr>
          <p:nvPr/>
        </p:nvSpPr>
        <p:spPr bwMode="auto">
          <a:xfrm>
            <a:off x="76200" y="457200"/>
            <a:ext cx="9104313" cy="131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GB" altLang="x-none" b="1">
                <a:solidFill>
                  <a:srgbClr val="FF0000"/>
                </a:solidFill>
              </a:rPr>
              <a:t>SCIMAGO</a:t>
            </a:r>
            <a:r>
              <a:rPr lang="en-GB" altLang="x-none" b="1"/>
              <a:t>: </a:t>
            </a:r>
            <a:r>
              <a:rPr lang="en-GB" altLang="x-none" b="1">
                <a:hlinkClick r:id="rId3"/>
              </a:rPr>
              <a:t>http://www.scimagojr.com</a:t>
            </a:r>
            <a:endParaRPr lang="en-GB" altLang="x-none" b="1"/>
          </a:p>
          <a:p>
            <a:pPr>
              <a:spcBef>
                <a:spcPct val="50000"/>
              </a:spcBef>
              <a:buFontTx/>
              <a:buNone/>
            </a:pPr>
            <a:r>
              <a:rPr lang="en-GB" altLang="x-none" b="1"/>
              <a:t>Journals, countries ranking and comparisons.</a:t>
            </a:r>
            <a:endParaRPr lang="en-GB" altLang="x-none" sz="2400" b="1"/>
          </a:p>
        </p:txBody>
      </p:sp>
      <p:sp>
        <p:nvSpPr>
          <p:cNvPr id="92162" name="Text Box 3"/>
          <p:cNvSpPr txBox="1">
            <a:spLocks noChangeArrowheads="1"/>
          </p:cNvSpPr>
          <p:nvPr/>
        </p:nvSpPr>
        <p:spPr bwMode="auto">
          <a:xfrm>
            <a:off x="152400" y="2895600"/>
            <a:ext cx="8839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GB" altLang="x-none" sz="2400">
                <a:solidFill>
                  <a:srgbClr val="FF0000"/>
                </a:solidFill>
              </a:rPr>
              <a:t>•</a:t>
            </a:r>
            <a:r>
              <a:rPr lang="en-GB" altLang="x-none" sz="2400"/>
              <a:t> </a:t>
            </a:r>
            <a:r>
              <a:rPr lang="en-GB" altLang="x-none" sz="2400" b="1"/>
              <a:t>Country ranking</a:t>
            </a:r>
            <a:r>
              <a:rPr lang="en-GB" altLang="x-none" sz="2400"/>
              <a:t>: </a:t>
            </a:r>
            <a:r>
              <a:rPr lang="en-GB" altLang="x-none" sz="2400">
                <a:solidFill>
                  <a:srgbClr val="0000FF"/>
                </a:solidFill>
              </a:rPr>
              <a:t>http://www.scimagojr.com/countryrank.php</a:t>
            </a:r>
            <a:endParaRPr lang="en-GB" altLang="x-none" sz="2400"/>
          </a:p>
        </p:txBody>
      </p:sp>
    </p:spTree>
  </p:cSld>
  <p:clrMapOvr>
    <a:masterClrMapping/>
  </p:clrMapOvr>
  <p:transition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Text Box 4"/>
          <p:cNvSpPr txBox="1">
            <a:spLocks noChangeArrowheads="1"/>
          </p:cNvSpPr>
          <p:nvPr/>
        </p:nvSpPr>
        <p:spPr bwMode="auto">
          <a:xfrm>
            <a:off x="114300" y="674688"/>
            <a:ext cx="8915400" cy="2106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GB" altLang="x-none" sz="3600" b="1">
                <a:solidFill>
                  <a:srgbClr val="0000FF"/>
                </a:solidFill>
              </a:rPr>
              <a:t>PubMed (@ncbi):</a:t>
            </a:r>
          </a:p>
          <a:p>
            <a:pPr>
              <a:spcBef>
                <a:spcPct val="50000"/>
              </a:spcBef>
              <a:buFontTx/>
              <a:buNone/>
            </a:pPr>
            <a:r>
              <a:rPr lang="en-GB" altLang="x-none" sz="2800" b="1">
                <a:solidFill>
                  <a:srgbClr val="0000FF"/>
                </a:solidFill>
                <a:hlinkClick r:id="rId3"/>
              </a:rPr>
              <a:t>http://www.ncbi.nlm.nih.gov/pubmed/</a:t>
            </a:r>
            <a:endParaRPr lang="en-GB" altLang="x-none" sz="3600" b="1">
              <a:solidFill>
                <a:srgbClr val="0000FF"/>
              </a:solidFill>
            </a:endParaRPr>
          </a:p>
          <a:p>
            <a:pPr>
              <a:spcBef>
                <a:spcPct val="50000"/>
              </a:spcBef>
              <a:buFontTx/>
              <a:buNone/>
            </a:pPr>
            <a:r>
              <a:rPr lang="en-GB" altLang="x-none" sz="3600">
                <a:solidFill>
                  <a:srgbClr val="0000FF"/>
                </a:solidFill>
              </a:rPr>
              <a:t>Abstracts and full papers.</a:t>
            </a:r>
          </a:p>
        </p:txBody>
      </p:sp>
      <p:sp>
        <p:nvSpPr>
          <p:cNvPr id="21506" name="Text Box 5"/>
          <p:cNvSpPr txBox="1">
            <a:spLocks noChangeArrowheads="1"/>
          </p:cNvSpPr>
          <p:nvPr/>
        </p:nvSpPr>
        <p:spPr bwMode="auto">
          <a:xfrm>
            <a:off x="0" y="76200"/>
            <a:ext cx="8839200" cy="641350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GB" altLang="x-none" sz="3600" b="1">
                <a:solidFill>
                  <a:srgbClr val="FF0000"/>
                </a:solidFill>
              </a:rPr>
              <a:t>The easiest way is:</a:t>
            </a:r>
          </a:p>
        </p:txBody>
      </p:sp>
      <p:pic>
        <p:nvPicPr>
          <p:cNvPr id="21507" name="Imag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652713"/>
            <a:ext cx="9144000" cy="4232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09" name="ZoneTexte 1"/>
          <p:cNvSpPr txBox="1">
            <a:spLocks noChangeArrowheads="1"/>
          </p:cNvSpPr>
          <p:nvPr/>
        </p:nvSpPr>
        <p:spPr bwMode="auto">
          <a:xfrm>
            <a:off x="0" y="0"/>
            <a:ext cx="9144000" cy="646113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GB" altLang="x-none" sz="3600" b="1">
                <a:solidFill>
                  <a:srgbClr val="2034FF"/>
                </a:solidFill>
              </a:rPr>
              <a:t>Beware Predatory Journals!</a:t>
            </a:r>
          </a:p>
        </p:txBody>
      </p:sp>
      <p:pic>
        <p:nvPicPr>
          <p:cNvPr id="94210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488" y="1279525"/>
            <a:ext cx="8001000" cy="419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4211" name="ZoneTexte 3"/>
          <p:cNvSpPr txBox="1">
            <a:spLocks noChangeArrowheads="1"/>
          </p:cNvSpPr>
          <p:nvPr/>
        </p:nvSpPr>
        <p:spPr bwMode="auto">
          <a:xfrm>
            <a:off x="0" y="6064250"/>
            <a:ext cx="91440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is-IS" altLang="x-none" sz="2400" b="1">
                <a:solidFill>
                  <a:srgbClr val="2034FF"/>
                </a:solidFill>
              </a:rPr>
              <a:t>Nature 549, 23–25 (07 September 2017) doi:10.1038/549023a</a:t>
            </a:r>
            <a:endParaRPr lang="en-GB" altLang="x-none" sz="2400" b="1">
              <a:solidFill>
                <a:srgbClr val="2034FF"/>
              </a:solidFill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3" name="Text Box 4"/>
          <p:cNvSpPr txBox="1">
            <a:spLocks noChangeArrowheads="1"/>
          </p:cNvSpPr>
          <p:nvPr/>
        </p:nvSpPr>
        <p:spPr bwMode="auto">
          <a:xfrm>
            <a:off x="0" y="2655888"/>
            <a:ext cx="9144000" cy="701675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fr-FR" altLang="x-none" sz="4000" b="1">
                <a:solidFill>
                  <a:srgbClr val="0000FF"/>
                </a:solidFill>
              </a:rPr>
              <a:t>News</a:t>
            </a:r>
            <a:r>
              <a:rPr lang="fr-FR" altLang="x-none" sz="4000" b="1">
                <a:solidFill>
                  <a:srgbClr val="FF0000"/>
                </a:solidFill>
              </a:rPr>
              <a:t> </a:t>
            </a:r>
            <a:r>
              <a:rPr lang="fr-FR" altLang="x-none" sz="4000" b="1">
                <a:solidFill>
                  <a:srgbClr val="0000FF"/>
                </a:solidFill>
              </a:rPr>
              <a:t>Groups</a:t>
            </a:r>
            <a:endParaRPr lang="fr-FR" altLang="x-none" sz="2400"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1" name="Text Box 2"/>
          <p:cNvSpPr txBox="1">
            <a:spLocks noChangeArrowheads="1"/>
          </p:cNvSpPr>
          <p:nvPr/>
        </p:nvSpPr>
        <p:spPr bwMode="auto">
          <a:xfrm>
            <a:off x="2667000" y="457200"/>
            <a:ext cx="4648200" cy="1220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GB" altLang="x-none" b="1">
                <a:solidFill>
                  <a:srgbClr val="FF3333"/>
                </a:solidFill>
              </a:rPr>
              <a:t>News Groups</a:t>
            </a:r>
          </a:p>
          <a:p>
            <a:pPr algn="ctr">
              <a:spcBef>
                <a:spcPct val="50000"/>
              </a:spcBef>
              <a:buFontTx/>
              <a:buNone/>
            </a:pPr>
            <a:r>
              <a:rPr lang="en-GB" altLang="x-none" sz="2800" b="1">
                <a:solidFill>
                  <a:srgbClr val="0000FF"/>
                </a:solidFill>
              </a:rPr>
              <a:t>net.bio.net Mailing Lists</a:t>
            </a:r>
            <a:endParaRPr lang="en-GB" altLang="x-none" sz="2400" b="1"/>
          </a:p>
        </p:txBody>
      </p:sp>
      <p:sp>
        <p:nvSpPr>
          <p:cNvPr id="97282" name="Text Box 4"/>
          <p:cNvSpPr txBox="1">
            <a:spLocks noChangeArrowheads="1"/>
          </p:cNvSpPr>
          <p:nvPr/>
        </p:nvSpPr>
        <p:spPr bwMode="auto">
          <a:xfrm>
            <a:off x="152400" y="1981200"/>
            <a:ext cx="8610600" cy="1138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GB" altLang="x-none" b="1">
                <a:hlinkClick r:id="rId3"/>
              </a:rPr>
              <a:t>http://www.bio.net/biomail/listinfo/</a:t>
            </a:r>
            <a:endParaRPr lang="en-GB" altLang="x-none" b="1"/>
          </a:p>
          <a:p>
            <a:pPr>
              <a:spcBef>
                <a:spcPct val="50000"/>
              </a:spcBef>
              <a:buFontTx/>
              <a:buNone/>
            </a:pPr>
            <a:r>
              <a:rPr lang="en-GB" altLang="x-none" sz="2400"/>
              <a:t>Lists all the public mailing lists on net.bio.net.</a:t>
            </a:r>
          </a:p>
        </p:txBody>
      </p:sp>
      <p:pic>
        <p:nvPicPr>
          <p:cNvPr id="6042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268663"/>
            <a:ext cx="9144000" cy="317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pic>
      <p:pic>
        <p:nvPicPr>
          <p:cNvPr id="60422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3721100"/>
            <a:ext cx="7493000" cy="317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pic>
      <p:pic>
        <p:nvPicPr>
          <p:cNvPr id="60423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114800"/>
            <a:ext cx="91440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pic>
      <p:pic>
        <p:nvPicPr>
          <p:cNvPr id="60424" name="Picture 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4546600"/>
            <a:ext cx="7988300" cy="33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pic>
      <p:pic>
        <p:nvPicPr>
          <p:cNvPr id="60425" name="Picture 9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4978400"/>
            <a:ext cx="8509000" cy="355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29" name="Text Box 3"/>
          <p:cNvSpPr txBox="1">
            <a:spLocks noChangeArrowheads="1"/>
          </p:cNvSpPr>
          <p:nvPr/>
        </p:nvSpPr>
        <p:spPr bwMode="auto">
          <a:xfrm>
            <a:off x="76200" y="152400"/>
            <a:ext cx="9067800" cy="1036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GB" altLang="x-none">
                <a:hlinkClick r:id="rId3"/>
              </a:rPr>
              <a:t>http://www.bio.net/biomail/listinfo/</a:t>
            </a:r>
            <a:endParaRPr lang="en-GB" altLang="x-none" sz="2400"/>
          </a:p>
          <a:p>
            <a:pPr>
              <a:spcBef>
                <a:spcPct val="50000"/>
              </a:spcBef>
              <a:buFontTx/>
              <a:buNone/>
            </a:pPr>
            <a:r>
              <a:rPr lang="en-GB" altLang="x-none" sz="2000"/>
              <a:t>Lists all the public mailing lists on net.bio.net.</a:t>
            </a:r>
            <a:endParaRPr lang="en-GB" altLang="x-none" sz="2400"/>
          </a:p>
        </p:txBody>
      </p:sp>
      <p:pic>
        <p:nvPicPr>
          <p:cNvPr id="133129" name="Picture 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43000"/>
            <a:ext cx="9144000" cy="571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7" name="Text Box 2"/>
          <p:cNvSpPr txBox="1">
            <a:spLocks noChangeArrowheads="1"/>
          </p:cNvSpPr>
          <p:nvPr/>
        </p:nvSpPr>
        <p:spPr bwMode="auto">
          <a:xfrm>
            <a:off x="3276600" y="152400"/>
            <a:ext cx="28956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GB" altLang="x-none" b="1">
                <a:solidFill>
                  <a:srgbClr val="FF3333"/>
                </a:solidFill>
              </a:rPr>
              <a:t>News Groups</a:t>
            </a:r>
            <a:endParaRPr lang="en-GB" altLang="x-none" sz="2400"/>
          </a:p>
        </p:txBody>
      </p:sp>
      <p:sp>
        <p:nvSpPr>
          <p:cNvPr id="101378" name="Text Box 3"/>
          <p:cNvSpPr txBox="1">
            <a:spLocks noChangeArrowheads="1"/>
          </p:cNvSpPr>
          <p:nvPr/>
        </p:nvSpPr>
        <p:spPr bwMode="auto">
          <a:xfrm>
            <a:off x="0" y="990600"/>
            <a:ext cx="89154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GB" altLang="x-none" sz="2800"/>
              <a:t>Bionews: </a:t>
            </a:r>
            <a:r>
              <a:rPr lang="en-GB" altLang="x-none" sz="2800">
                <a:solidFill>
                  <a:srgbClr val="0000FF"/>
                </a:solidFill>
              </a:rPr>
              <a:t>http://www.bio.net/biomail/listinfo/bionews</a:t>
            </a:r>
            <a:endParaRPr lang="en-GB" altLang="x-none" sz="2400"/>
          </a:p>
        </p:txBody>
      </p:sp>
      <p:sp>
        <p:nvSpPr>
          <p:cNvPr id="101379" name="Text Box 4"/>
          <p:cNvSpPr txBox="1">
            <a:spLocks noChangeArrowheads="1"/>
          </p:cNvSpPr>
          <p:nvPr/>
        </p:nvSpPr>
        <p:spPr bwMode="auto">
          <a:xfrm>
            <a:off x="76200" y="1828800"/>
            <a:ext cx="8991600" cy="1309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GB" altLang="x-none"/>
              <a:t>•</a:t>
            </a:r>
            <a:r>
              <a:rPr lang="en-GB" altLang="x-none" sz="2400">
                <a:latin typeface="Helvetica" charset="0"/>
              </a:rPr>
              <a:t> BIOSCI newsgroup BIONEWS / bionet.announce is for Announcements of </a:t>
            </a:r>
            <a:r>
              <a:rPr lang="en-GB" altLang="x-none" sz="2400" b="1">
                <a:latin typeface="Helvetica" charset="0"/>
              </a:rPr>
              <a:t>widespread interest to biologists</a:t>
            </a:r>
            <a:r>
              <a:rPr lang="en-GB" altLang="x-none" sz="2400">
                <a:latin typeface="Helvetica" charset="0"/>
              </a:rPr>
              <a:t>. (Moderated)</a:t>
            </a:r>
          </a:p>
        </p:txBody>
      </p:sp>
      <p:sp>
        <p:nvSpPr>
          <p:cNvPr id="101380" name="Text Box 5"/>
          <p:cNvSpPr txBox="1">
            <a:spLocks noChangeArrowheads="1"/>
          </p:cNvSpPr>
          <p:nvPr/>
        </p:nvSpPr>
        <p:spPr bwMode="auto">
          <a:xfrm>
            <a:off x="0" y="3429000"/>
            <a:ext cx="8839200" cy="944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GB" altLang="x-none" b="1"/>
              <a:t>•</a:t>
            </a:r>
            <a:r>
              <a:rPr lang="en-GB" altLang="x-none" b="1">
                <a:latin typeface="Helvetica" charset="0"/>
              </a:rPr>
              <a:t> </a:t>
            </a:r>
            <a:r>
              <a:rPr lang="en-GB" altLang="x-none" sz="2400">
                <a:latin typeface="Helvetica" charset="0"/>
              </a:rPr>
              <a:t>To see the collection of prior postings to the list, visit the </a:t>
            </a:r>
            <a:r>
              <a:rPr lang="en-GB" altLang="x-none" sz="2400">
                <a:solidFill>
                  <a:srgbClr val="0020E3"/>
                </a:solidFill>
                <a:latin typeface="Helvetica" charset="0"/>
                <a:hlinkClick r:id="rId3"/>
              </a:rPr>
              <a:t>Bionews Archives</a:t>
            </a:r>
            <a:r>
              <a:rPr lang="en-GB" altLang="x-none" sz="2400">
                <a:latin typeface="Helvetica" charset="0"/>
              </a:rPr>
              <a:t>: </a:t>
            </a:r>
            <a:r>
              <a:rPr lang="en-GB" altLang="x-none" sz="2400"/>
              <a:t>http://www.bio.net/bionet/mm/bionews/</a:t>
            </a:r>
          </a:p>
        </p:txBody>
      </p:sp>
      <p:sp>
        <p:nvSpPr>
          <p:cNvPr id="101381" name="Text Box 6"/>
          <p:cNvSpPr txBox="1">
            <a:spLocks noChangeArrowheads="1"/>
          </p:cNvSpPr>
          <p:nvPr/>
        </p:nvSpPr>
        <p:spPr bwMode="auto">
          <a:xfrm>
            <a:off x="0" y="4724400"/>
            <a:ext cx="8839200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GB" altLang="x-none" sz="2400" b="1"/>
              <a:t> • Subscribing to Bionews </a:t>
            </a:r>
            <a:r>
              <a:rPr lang="en-GB" altLang="x-none" sz="2400"/>
              <a:t>(to receive all e-mails sent to this news group)</a:t>
            </a:r>
          </a:p>
        </p:txBody>
      </p:sp>
      <p:sp>
        <p:nvSpPr>
          <p:cNvPr id="101382" name="Text Box 7"/>
          <p:cNvSpPr txBox="1">
            <a:spLocks noChangeArrowheads="1"/>
          </p:cNvSpPr>
          <p:nvPr/>
        </p:nvSpPr>
        <p:spPr bwMode="auto">
          <a:xfrm>
            <a:off x="0" y="5791200"/>
            <a:ext cx="9144000" cy="944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GB" altLang="x-none"/>
              <a:t>•</a:t>
            </a:r>
            <a:r>
              <a:rPr lang="en-GB" altLang="x-none" sz="2400">
                <a:latin typeface="Helvetica" charset="0"/>
              </a:rPr>
              <a:t> To post a message to all the list members, send email to </a:t>
            </a:r>
            <a:r>
              <a:rPr lang="en-GB" altLang="x-none" sz="2400">
                <a:solidFill>
                  <a:srgbClr val="0020E3"/>
                </a:solidFill>
                <a:latin typeface="Helvetica" charset="0"/>
                <a:hlinkClick r:id="rId4"/>
              </a:rPr>
              <a:t>bionews@net.bio.net</a:t>
            </a:r>
            <a:endParaRPr lang="en-GB" altLang="x-none" sz="2400">
              <a:solidFill>
                <a:srgbClr val="0020E3"/>
              </a:solidFill>
              <a:latin typeface="Helvetica" charset="0"/>
            </a:endParaRPr>
          </a:p>
        </p:txBody>
      </p:sp>
      <p:pic>
        <p:nvPicPr>
          <p:cNvPr id="131080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400" y="1511300"/>
            <a:ext cx="7493000" cy="317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5" name="Text Box 4"/>
          <p:cNvSpPr txBox="1">
            <a:spLocks noChangeArrowheads="1"/>
          </p:cNvSpPr>
          <p:nvPr/>
        </p:nvSpPr>
        <p:spPr bwMode="auto">
          <a:xfrm>
            <a:off x="2209800" y="76200"/>
            <a:ext cx="4191000" cy="1493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GB" altLang="x-none" sz="4400" b="1">
                <a:solidFill>
                  <a:srgbClr val="FF0000"/>
                </a:solidFill>
              </a:rPr>
              <a:t>PhDs.org</a:t>
            </a:r>
          </a:p>
          <a:p>
            <a:pPr algn="ctr">
              <a:spcBef>
                <a:spcPct val="50000"/>
              </a:spcBef>
              <a:buFontTx/>
              <a:buNone/>
            </a:pPr>
            <a:r>
              <a:rPr lang="en-GB" altLang="x-none">
                <a:solidFill>
                  <a:srgbClr val="0000FF"/>
                </a:solidFill>
              </a:rPr>
              <a:t>http://www.phds.org/</a:t>
            </a:r>
            <a:endParaRPr lang="en-GB" altLang="x-none" sz="2400"/>
          </a:p>
        </p:txBody>
      </p:sp>
      <p:pic>
        <p:nvPicPr>
          <p:cNvPr id="13722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24000"/>
            <a:ext cx="9144000" cy="533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3" name="Text Box 4"/>
          <p:cNvSpPr txBox="1">
            <a:spLocks noChangeArrowheads="1"/>
          </p:cNvSpPr>
          <p:nvPr/>
        </p:nvSpPr>
        <p:spPr bwMode="auto">
          <a:xfrm>
            <a:off x="0" y="2997200"/>
            <a:ext cx="9144000" cy="708025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fr-FR" altLang="x-none" sz="4000" b="1">
                <a:solidFill>
                  <a:srgbClr val="0000FF"/>
                </a:solidFill>
              </a:rPr>
              <a:t>Thank You</a:t>
            </a:r>
            <a:endParaRPr lang="fr-FR" altLang="x-none" sz="4000"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Text Box 4"/>
          <p:cNvSpPr txBox="1">
            <a:spLocks noChangeArrowheads="1"/>
          </p:cNvSpPr>
          <p:nvPr/>
        </p:nvSpPr>
        <p:spPr bwMode="auto">
          <a:xfrm>
            <a:off x="0" y="76200"/>
            <a:ext cx="91440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GB" altLang="x-none" sz="2400" b="1">
                <a:solidFill>
                  <a:srgbClr val="FF0000"/>
                </a:solidFill>
              </a:rPr>
              <a:t>PubMed Central: A free archive of life sciences journals:</a:t>
            </a:r>
          </a:p>
          <a:p>
            <a:pPr>
              <a:spcBef>
                <a:spcPct val="50000"/>
              </a:spcBef>
              <a:buFontTx/>
              <a:buNone/>
            </a:pPr>
            <a:r>
              <a:rPr lang="en-GB" altLang="x-none" b="1">
                <a:hlinkClick r:id="rId3"/>
              </a:rPr>
              <a:t>http://www.ncbi.nlm.nih.gov/pmc/</a:t>
            </a:r>
            <a:endParaRPr lang="en-GB" altLang="x-none"/>
          </a:p>
        </p:txBody>
      </p:sp>
      <p:pic>
        <p:nvPicPr>
          <p:cNvPr id="23554" name="Imag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78000"/>
            <a:ext cx="9144000" cy="5035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Text Box 1028"/>
          <p:cNvSpPr txBox="1">
            <a:spLocks noChangeArrowheads="1"/>
          </p:cNvSpPr>
          <p:nvPr/>
        </p:nvSpPr>
        <p:spPr bwMode="auto">
          <a:xfrm>
            <a:off x="304800" y="1676400"/>
            <a:ext cx="8610600" cy="1784350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GB" altLang="x-none" sz="4400" b="1">
                <a:solidFill>
                  <a:srgbClr val="0000FF"/>
                </a:solidFill>
              </a:rPr>
              <a:t>Journals </a:t>
            </a:r>
          </a:p>
          <a:p>
            <a:pPr algn="ctr">
              <a:spcBef>
                <a:spcPct val="50000"/>
              </a:spcBef>
              <a:buFontTx/>
              <a:buNone/>
            </a:pPr>
            <a:r>
              <a:rPr lang="en-GB" altLang="x-none" sz="4400" b="1">
                <a:solidFill>
                  <a:srgbClr val="0000FF"/>
                </a:solidFill>
              </a:rPr>
              <a:t>(paper &amp; electronic forms)</a:t>
            </a:r>
            <a:endParaRPr lang="en-GB" altLang="x-none" sz="2400">
              <a:solidFill>
                <a:srgbClr val="0000FF"/>
              </a:solidFill>
            </a:endParaRPr>
          </a:p>
        </p:txBody>
      </p:sp>
      <p:sp>
        <p:nvSpPr>
          <p:cNvPr id="22530" name="Text Box 1029"/>
          <p:cNvSpPr txBox="1">
            <a:spLocks noChangeArrowheads="1"/>
          </p:cNvSpPr>
          <p:nvPr/>
        </p:nvSpPr>
        <p:spPr bwMode="auto">
          <a:xfrm>
            <a:off x="304800" y="4267200"/>
            <a:ext cx="8305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fr-FR" altLang="x-none" b="1" dirty="0">
                <a:solidFill>
                  <a:srgbClr val="0000FF"/>
                </a:solidFill>
              </a:rPr>
              <a:t>"</a:t>
            </a:r>
            <a:r>
              <a:rPr lang="fr-FR" altLang="x-none" b="1" dirty="0" err="1">
                <a:solidFill>
                  <a:srgbClr val="FF0000"/>
                </a:solidFill>
              </a:rPr>
              <a:t>Sign</a:t>
            </a:r>
            <a:r>
              <a:rPr lang="fr-FR" altLang="x-none" b="1" dirty="0">
                <a:solidFill>
                  <a:srgbClr val="FF0000"/>
                </a:solidFill>
              </a:rPr>
              <a:t> in</a:t>
            </a:r>
            <a:r>
              <a:rPr lang="fr-FR" altLang="x-none" b="1" dirty="0">
                <a:solidFill>
                  <a:srgbClr val="0000FF"/>
                </a:solidFill>
              </a:rPr>
              <a:t>" to </a:t>
            </a:r>
            <a:r>
              <a:rPr lang="fr-FR" altLang="x-none" b="1" dirty="0" err="1">
                <a:solidFill>
                  <a:srgbClr val="0000FF"/>
                </a:solidFill>
              </a:rPr>
              <a:t>receive</a:t>
            </a:r>
            <a:r>
              <a:rPr lang="fr-FR" altLang="x-none" b="1" dirty="0">
                <a:solidFill>
                  <a:srgbClr val="0000FF"/>
                </a:solidFill>
              </a:rPr>
              <a:t> </a:t>
            </a:r>
            <a:r>
              <a:rPr lang="fr-FR" altLang="x-none" b="1" dirty="0" err="1">
                <a:solidFill>
                  <a:srgbClr val="0000FF"/>
                </a:solidFill>
              </a:rPr>
              <a:t>regularly</a:t>
            </a:r>
            <a:r>
              <a:rPr lang="fr-FR" altLang="x-none" b="1" dirty="0">
                <a:solidFill>
                  <a:srgbClr val="0000FF"/>
                </a:solidFill>
              </a:rPr>
              <a:t> Table Of Contents (</a:t>
            </a:r>
            <a:r>
              <a:rPr lang="fr-FR" altLang="x-none" b="1" dirty="0">
                <a:solidFill>
                  <a:srgbClr val="FF0000"/>
                </a:solidFill>
              </a:rPr>
              <a:t>TOC</a:t>
            </a:r>
            <a:r>
              <a:rPr lang="fr-FR" altLang="x-none" b="1" dirty="0">
                <a:solidFill>
                  <a:srgbClr val="0000FF"/>
                </a:solidFill>
              </a:rPr>
              <a:t>)</a:t>
            </a:r>
            <a:endParaRPr lang="fr-FR" altLang="x-none" sz="2400" dirty="0">
              <a:solidFill>
                <a:srgbClr val="0000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25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25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25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3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55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62000"/>
            <a:ext cx="9144000" cy="609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pic>
      <p:pic>
        <p:nvPicPr>
          <p:cNvPr id="15155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14300"/>
            <a:ext cx="24384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pic>
      <p:sp>
        <p:nvSpPr>
          <p:cNvPr id="27651" name="Text Box 6"/>
          <p:cNvSpPr txBox="1">
            <a:spLocks noChangeArrowheads="1"/>
          </p:cNvSpPr>
          <p:nvPr/>
        </p:nvSpPr>
        <p:spPr bwMode="auto">
          <a:xfrm>
            <a:off x="2667000" y="152400"/>
            <a:ext cx="63246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GB" altLang="x-none" b="1">
                <a:solidFill>
                  <a:srgbClr val="0000FF"/>
                </a:solidFill>
              </a:rPr>
              <a:t>http://www.nature.com/</a:t>
            </a:r>
            <a:endParaRPr lang="en-GB" altLang="x-none" sz="24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0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14300"/>
            <a:ext cx="24384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pic>
      <p:sp>
        <p:nvSpPr>
          <p:cNvPr id="29698" name="Text Box 4"/>
          <p:cNvSpPr txBox="1">
            <a:spLocks noChangeArrowheads="1"/>
          </p:cNvSpPr>
          <p:nvPr/>
        </p:nvSpPr>
        <p:spPr bwMode="auto">
          <a:xfrm>
            <a:off x="2667000" y="288925"/>
            <a:ext cx="63246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GB" altLang="x-none" sz="2000" b="1">
                <a:solidFill>
                  <a:srgbClr val="0000FF"/>
                </a:solidFill>
              </a:rPr>
              <a:t>http://www.nature.com/nature/current_issue.html</a:t>
            </a:r>
            <a:endParaRPr lang="en-GB" altLang="x-none" sz="2400"/>
          </a:p>
        </p:txBody>
      </p:sp>
      <p:pic>
        <p:nvPicPr>
          <p:cNvPr id="153605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38200"/>
            <a:ext cx="9144000" cy="6019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pic>
      <p:sp>
        <p:nvSpPr>
          <p:cNvPr id="26628" name="Line 6"/>
          <p:cNvSpPr>
            <a:spLocks noChangeShapeType="1"/>
          </p:cNvSpPr>
          <p:nvPr/>
        </p:nvSpPr>
        <p:spPr bwMode="auto">
          <a:xfrm>
            <a:off x="7086600" y="1981200"/>
            <a:ext cx="838200" cy="60960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153607" name="Text Box 7"/>
          <p:cNvSpPr txBox="1">
            <a:spLocks noChangeArrowheads="1"/>
          </p:cNvSpPr>
          <p:nvPr/>
        </p:nvSpPr>
        <p:spPr bwMode="auto">
          <a:xfrm>
            <a:off x="2362200" y="4648200"/>
            <a:ext cx="39624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GB" altLang="x-none" sz="4000" b="1">
                <a:solidFill>
                  <a:srgbClr val="0000FF"/>
                </a:solidFill>
              </a:rPr>
              <a:t>Each Thursday</a:t>
            </a:r>
            <a:endParaRPr lang="en-GB" altLang="x-none" sz="4000" b="1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6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66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66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536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536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5360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36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8" grpId="0" animBg="1"/>
      <p:bldP spid="15360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745" name="Group 8"/>
          <p:cNvGrpSpPr>
            <a:grpSpLocks/>
          </p:cNvGrpSpPr>
          <p:nvPr/>
        </p:nvGrpSpPr>
        <p:grpSpPr bwMode="auto">
          <a:xfrm>
            <a:off x="0" y="114300"/>
            <a:ext cx="9144000" cy="6743700"/>
            <a:chOff x="0" y="72"/>
            <a:chExt cx="5760" cy="4248"/>
          </a:xfrm>
        </p:grpSpPr>
        <p:pic>
          <p:nvPicPr>
            <p:cNvPr id="149508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528"/>
              <a:ext cx="5760" cy="37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</p:pic>
        <p:pic>
          <p:nvPicPr>
            <p:cNvPr id="149509" name="Picture 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" y="72"/>
              <a:ext cx="1280" cy="4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</p:pic>
        <p:sp>
          <p:nvSpPr>
            <p:cNvPr id="31751" name="Text Box 6"/>
            <p:cNvSpPr txBox="1">
              <a:spLocks noChangeArrowheads="1"/>
            </p:cNvSpPr>
            <p:nvPr/>
          </p:nvSpPr>
          <p:spPr bwMode="auto">
            <a:xfrm>
              <a:off x="1622" y="126"/>
              <a:ext cx="365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fr-FR" altLang="x-none" sz="2400"/>
            </a:p>
          </p:txBody>
        </p:sp>
        <p:sp>
          <p:nvSpPr>
            <p:cNvPr id="31752" name="Text Box 7"/>
            <p:cNvSpPr txBox="1">
              <a:spLocks noChangeArrowheads="1"/>
            </p:cNvSpPr>
            <p:nvPr/>
          </p:nvSpPr>
          <p:spPr bwMode="auto">
            <a:xfrm>
              <a:off x="1488" y="96"/>
              <a:ext cx="4176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lang="en-GB" altLang="x-none" sz="2800" b="1">
                  <a:solidFill>
                    <a:srgbClr val="0000FF"/>
                  </a:solidFill>
                </a:rPr>
                <a:t>http://www.sciencemag.org/magazine</a:t>
              </a:r>
              <a:endParaRPr lang="en-GB" altLang="x-none" sz="2400"/>
            </a:p>
          </p:txBody>
        </p:sp>
      </p:grpSp>
      <p:sp>
        <p:nvSpPr>
          <p:cNvPr id="28674" name="Line 9"/>
          <p:cNvSpPr>
            <a:spLocks noChangeShapeType="1"/>
          </p:cNvSpPr>
          <p:nvPr/>
        </p:nvSpPr>
        <p:spPr bwMode="auto">
          <a:xfrm>
            <a:off x="2590800" y="2362200"/>
            <a:ext cx="762000" cy="685800"/>
          </a:xfrm>
          <a:prstGeom prst="line">
            <a:avLst/>
          </a:prstGeom>
          <a:noFill/>
          <a:ln w="9525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28675" name="Line 10"/>
          <p:cNvSpPr>
            <a:spLocks noChangeShapeType="1"/>
          </p:cNvSpPr>
          <p:nvPr/>
        </p:nvSpPr>
        <p:spPr bwMode="auto">
          <a:xfrm>
            <a:off x="7924800" y="838200"/>
            <a:ext cx="762000" cy="68580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149515" name="Text Box 11"/>
          <p:cNvSpPr txBox="1">
            <a:spLocks noChangeArrowheads="1"/>
          </p:cNvSpPr>
          <p:nvPr/>
        </p:nvSpPr>
        <p:spPr bwMode="auto">
          <a:xfrm>
            <a:off x="3429000" y="3124200"/>
            <a:ext cx="3429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GB" altLang="x-none" sz="4400" b="1">
                <a:solidFill>
                  <a:srgbClr val="0000FF"/>
                </a:solidFill>
              </a:rPr>
              <a:t>Each Friday</a:t>
            </a:r>
            <a:endParaRPr lang="en-GB" altLang="x-none" sz="2400">
              <a:solidFill>
                <a:srgbClr val="0000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86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86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86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86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86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86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495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495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495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95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674" grpId="0" animBg="1"/>
      <p:bldP spid="28675" grpId="0" animBg="1"/>
      <p:bldP spid="149515" grpId="0"/>
    </p:bldLst>
  </p:timing>
</p:sld>
</file>

<file path=ppt/theme/theme1.xml><?xml version="1.0" encoding="utf-8"?>
<a:theme xmlns:a="http://schemas.openxmlformats.org/drawingml/2006/main" name="Nouvelle présentation">
  <a:themeElements>
    <a:clrScheme name="Nouvelle pré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Nouvelle présentation">
      <a:majorFont>
        <a:latin typeface="Arial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lnDef>
  </a:objectDefaults>
  <a:extraClrSchemeLst>
    <a:extraClrScheme>
      <a:clrScheme name="Nouvelle pré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ouvelle pré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ouvelle pré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ouvelle pré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ouvelle pré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ouvelle pré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ouvelle pré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hèm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Bureau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2369</TotalTime>
  <Words>1066</Words>
  <Application>Microsoft Macintosh PowerPoint</Application>
  <PresentationFormat>Affichage à l'écran (4:3)</PresentationFormat>
  <Paragraphs>155</Paragraphs>
  <Slides>46</Slides>
  <Notes>44</Notes>
  <HiddenSlides>3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46</vt:i4>
      </vt:variant>
    </vt:vector>
  </HeadingPairs>
  <TitlesOfParts>
    <vt:vector size="51" baseType="lpstr">
      <vt:lpstr>ＭＳ Ｐゴシック</vt:lpstr>
      <vt:lpstr>Arial</vt:lpstr>
      <vt:lpstr>Helvetica</vt:lpstr>
      <vt:lpstr>Times</vt:lpstr>
      <vt:lpstr>Nouvelle présentation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>Institut Pasteur</Company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Fredj Tekaia</dc:creator>
  <cp:lastModifiedBy>Utilisateur de Microsoft Office</cp:lastModifiedBy>
  <cp:revision>304</cp:revision>
  <dcterms:created xsi:type="dcterms:W3CDTF">2010-04-08T11:35:05Z</dcterms:created>
  <dcterms:modified xsi:type="dcterms:W3CDTF">2018-05-01T14:55:06Z</dcterms:modified>
</cp:coreProperties>
</file>